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546" r:id="rId3"/>
    <p:sldId id="547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이지윤(Sidney Lee)" initials="이L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66"/>
    <a:srgbClr val="FFFF99"/>
    <a:srgbClr val="CCFF99"/>
    <a:srgbClr val="CCFF66"/>
    <a:srgbClr val="66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992" autoAdjust="0"/>
    <p:restoredTop sz="95388" autoAdjust="0"/>
  </p:normalViewPr>
  <p:slideViewPr>
    <p:cSldViewPr>
      <p:cViewPr>
        <p:scale>
          <a:sx n="100" d="100"/>
          <a:sy n="100" d="100"/>
        </p:scale>
        <p:origin x="-582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E00CE-72B0-49E8-ADD9-5EA99AC2CE69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174AE-D821-4879-BD2E-227F32170AE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2370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5"/>
          <p:cNvCxnSpPr>
            <a:cxnSpLocks noChangeShapeType="1"/>
          </p:cNvCxnSpPr>
          <p:nvPr userDrawn="1"/>
        </p:nvCxnSpPr>
        <p:spPr bwMode="auto">
          <a:xfrm>
            <a:off x="168930" y="492129"/>
            <a:ext cx="8806154" cy="1588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252000" y="32846"/>
            <a:ext cx="8640000" cy="429722"/>
          </a:xfrm>
          <a:prstGeom prst="rect">
            <a:avLst/>
          </a:prstGeom>
        </p:spPr>
        <p:txBody>
          <a:bodyPr lIns="91256" tIns="45630" rIns="91256" bIns="4563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ko-KR" alt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맑은 고딕" pitchFamily="50" charset="-127"/>
                <a:cs typeface="Tahoma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ko-KR" altLang="en-US" dirty="0"/>
          </a:p>
        </p:txBody>
      </p:sp>
      <p:pic>
        <p:nvPicPr>
          <p:cNvPr id="7" name="그림 5" descr="청담러닝로고_metasign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3079" y="6551620"/>
            <a:ext cx="945173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2435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8" descr="ppt_s02_43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07162"/>
            <a:ext cx="9144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그룹 30"/>
          <p:cNvGrpSpPr/>
          <p:nvPr userDrawn="1"/>
        </p:nvGrpSpPr>
        <p:grpSpPr>
          <a:xfrm>
            <a:off x="-41096" y="417111"/>
            <a:ext cx="9185095" cy="45719"/>
            <a:chOff x="0" y="401814"/>
            <a:chExt cx="9144000" cy="45719"/>
          </a:xfrm>
        </p:grpSpPr>
        <p:sp>
          <p:nvSpPr>
            <p:cNvPr id="9" name="직사각형 8"/>
            <p:cNvSpPr/>
            <p:nvPr/>
          </p:nvSpPr>
          <p:spPr>
            <a:xfrm>
              <a:off x="0" y="401814"/>
              <a:ext cx="6516216" cy="45719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6516216" y="401814"/>
              <a:ext cx="2627784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7C39A-A4EE-45C1-95E1-1F4A43044BB7}" type="datetimeFigureOut">
              <a:rPr lang="ko-KR" altLang="en-US" smtClean="0"/>
              <a:pPr/>
              <a:t>2019-10-15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2C833-CBF3-4037-93F7-B12B40274E8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channel/UCwELsY0NBpEz5b_XW5OqoUQ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cafe.naver.com/phonicsconcert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837831"/>
            <a:ext cx="2160462" cy="389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8" descr="ppt_s02_43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507162"/>
            <a:ext cx="9144000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28728" y="1988840"/>
            <a:ext cx="6429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 err="1" smtClean="0"/>
              <a:t>Chungdahm</a:t>
            </a:r>
            <a:r>
              <a:rPr lang="en-US" altLang="ko-KR" sz="3600" b="1" dirty="0" smtClean="0"/>
              <a:t> </a:t>
            </a:r>
          </a:p>
          <a:p>
            <a:pPr algn="ctr"/>
            <a:r>
              <a:rPr lang="ko-KR" altLang="en-US" sz="3600" b="1" dirty="0" smtClean="0"/>
              <a:t>온라인 </a:t>
            </a:r>
            <a:r>
              <a:rPr lang="en-US" altLang="ko-KR" sz="3600" b="1" dirty="0" smtClean="0"/>
              <a:t>Phonics </a:t>
            </a:r>
            <a:r>
              <a:rPr lang="ko-KR" altLang="en-US" sz="3600" b="1" dirty="0" smtClean="0"/>
              <a:t>학습정보</a:t>
            </a:r>
            <a:endParaRPr lang="en-US" altLang="ko-KR" sz="3600" b="1" dirty="0" smtClean="0"/>
          </a:p>
          <a:p>
            <a:pPr algn="ctr">
              <a:lnSpc>
                <a:spcPct val="200000"/>
              </a:lnSpc>
            </a:pPr>
            <a:r>
              <a:rPr lang="en-US" altLang="ko-K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YouTube /</a:t>
            </a:r>
            <a:r>
              <a:rPr lang="en-US" altLang="ko-KR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Naver</a:t>
            </a:r>
            <a:r>
              <a:rPr lang="en-US" altLang="ko-K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Community</a:t>
            </a:r>
            <a:endParaRPr lang="ko-KR" altLang="en-US" sz="2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79911" y="4613647"/>
            <a:ext cx="151195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000" b="1" dirty="0" smtClean="0"/>
              <a:t>2019.10.15</a:t>
            </a:r>
          </a:p>
          <a:p>
            <a:pPr algn="ctr"/>
            <a:endParaRPr lang="en-US" altLang="ko-KR" sz="1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323528" y="2636911"/>
            <a:ext cx="8496944" cy="38884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39546" y="116632"/>
            <a:ext cx="79608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lvl="0" eaLnBrk="0" hangingPunct="0">
              <a:defRPr b="1">
                <a:solidFill>
                  <a:schemeClr val="bg1">
                    <a:lumMod val="50000"/>
                  </a:schemeClr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altLang="ko-KR" sz="2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Chungdah</a:t>
            </a:r>
            <a:r>
              <a:rPr lang="en-US" altLang="ko-KR" sz="2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en-US" altLang="ko-KR" sz="2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ko-KR" altLang="en-US" sz="2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방과후</a:t>
            </a:r>
            <a:r>
              <a:rPr lang="en-US" altLang="ko-K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_ YouTube Phonics </a:t>
            </a:r>
            <a:r>
              <a:rPr lang="en-US" altLang="ko-KR" sz="2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Concert </a:t>
            </a:r>
            <a:r>
              <a:rPr lang="en-US" altLang="ko-KR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altLang="ko-KR" sz="16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2019. 05. 26. ~ 2019. 10. </a:t>
            </a:r>
            <a:r>
              <a:rPr lang="en-US" altLang="ko-KR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09.)</a:t>
            </a:r>
            <a:r>
              <a:rPr lang="en-US" altLang="ko-K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ko-KR" altLang="en-US" sz="20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7853" y="1212404"/>
            <a:ext cx="3168352" cy="63242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altLang="ko-KR" sz="8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51520" y="620688"/>
            <a:ext cx="4464496" cy="550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YouTube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050" dirty="0">
                <a:hlinkClick r:id="rId2"/>
              </a:rPr>
              <a:t>https://www.youtube.com/channel/UCwELsY0NBpEz5b_XW5OqoUQ</a:t>
            </a:r>
            <a:endParaRPr lang="ko-KR" altLang="en-US" sz="105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4539741"/>
              </p:ext>
            </p:extLst>
          </p:nvPr>
        </p:nvGraphicFramePr>
        <p:xfrm>
          <a:off x="323528" y="1245152"/>
          <a:ext cx="3778621" cy="671679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9427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358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2271">
                <a:tc>
                  <a:txBody>
                    <a:bodyPr/>
                    <a:lstStyle/>
                    <a:p>
                      <a:pPr marL="0" lvl="1" algn="ctr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VOD</a:t>
                      </a:r>
                      <a:endParaRPr kumimoji="0" lang="ko-KR" altLang="ko-KR" sz="1000" b="1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218 (</a:t>
                      </a:r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원데이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클래스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: 43 ,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기타 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: 175)</a:t>
                      </a:r>
                    </a:p>
                  </a:txBody>
                  <a:tcPr marL="27041" marR="27041" marT="0" marB="0" anchor="ctr"/>
                </a:tc>
              </a:tr>
              <a:tr h="204890">
                <a:tc>
                  <a:txBody>
                    <a:bodyPr/>
                    <a:lstStyle/>
                    <a:p>
                      <a:pPr marL="0" lvl="1" algn="ctr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1" kern="1200" spc="-100" baseline="0" dirty="0" err="1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타겟</a:t>
                      </a:r>
                      <a:r>
                        <a:rPr kumimoji="0" lang="ko-KR" altLang="en-US" sz="1000" b="1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</a:t>
                      </a:r>
                      <a:endParaRPr kumimoji="0" lang="ko-KR" altLang="ko-KR" sz="1000" b="1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l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4 ~ 9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세 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 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남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, 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여 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 </a:t>
                      </a:r>
                      <a:endParaRPr kumimoji="0" lang="en-US" altLang="ko-KR" sz="1000" b="0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518">
                <a:tc>
                  <a:txBody>
                    <a:bodyPr/>
                    <a:lstStyle/>
                    <a:p>
                      <a:pPr marL="0" lvl="1" algn="ctr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1" kern="1200" spc="-100" baseline="0" dirty="0" err="1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dk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콘텐츠</a:t>
                      </a:r>
                      <a:r>
                        <a:rPr kumimoji="0" lang="ko-KR" altLang="en-US" sz="1000" b="1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dk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업로드 수</a:t>
                      </a:r>
                      <a:endParaRPr kumimoji="0" lang="ko-KR" altLang="ko-KR" sz="1000" b="1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l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주 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회 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/ 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일 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3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편 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월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, 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수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, 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금</a:t>
                      </a:r>
                      <a:r>
                        <a:rPr kumimoji="0" lang="en-US" altLang="ko-KR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</a:t>
                      </a:r>
                      <a:r>
                        <a:rPr kumimoji="0" lang="ko-KR" altLang="en-US" sz="1000" b="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endParaRPr kumimoji="0" lang="ko-KR" altLang="ko-KR" sz="1000" b="0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251520" y="2204864"/>
            <a:ext cx="360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Upload Contents 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606"/>
          <a:stretch/>
        </p:blipFill>
        <p:spPr bwMode="auto">
          <a:xfrm>
            <a:off x="4896055" y="623980"/>
            <a:ext cx="3780414" cy="180926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323528" y="2584648"/>
            <a:ext cx="4455022" cy="4156719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fontAlgn="ctr">
              <a:lnSpc>
                <a:spcPct val="150000"/>
              </a:lnSpc>
            </a:pPr>
            <a:r>
              <a:rPr lang="en-US" altLang="ko-KR" sz="105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05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1. Phonics </a:t>
            </a:r>
            <a:r>
              <a:rPr lang="en-US" altLang="ko-KR" sz="105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Concert</a:t>
            </a:r>
            <a:r>
              <a:rPr lang="ko-KR" altLang="ko-KR" sz="105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관련 </a:t>
            </a:r>
            <a:r>
              <a:rPr lang="ko-KR" altLang="ko-KR" sz="105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동영상  </a:t>
            </a:r>
            <a:endParaRPr lang="en-US" altLang="ko-KR" sz="1050" b="1" spc="-100" dirty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STEP 1 (</a:t>
            </a:r>
            <a:r>
              <a:rPr lang="ko-KR" altLang="en-US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알파벳 사운드</a:t>
            </a: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 : 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Sound, Word, Game</a:t>
            </a: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endParaRPr lang="en-US" altLang="ko-KR" sz="1000" b="1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STEP 2 (</a:t>
            </a:r>
            <a:r>
              <a:rPr lang="ko-KR" altLang="en-US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단모음과 장모음</a:t>
            </a: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: 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Story</a:t>
            </a: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fontAlgn="ctr">
              <a:lnSpc>
                <a:spcPct val="200000"/>
              </a:lnSpc>
              <a:buFontTx/>
              <a:buChar char="-"/>
            </a:pP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STEP 3 (</a:t>
            </a:r>
            <a:r>
              <a:rPr lang="ko-KR" altLang="en-US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이중자음과 이중모음</a:t>
            </a: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: 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Story</a:t>
            </a: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endParaRPr lang="en-US" altLang="ko-KR" sz="1000" spc="-100" dirty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C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030" y="5517232"/>
            <a:ext cx="4113930" cy="93610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416" y="4293096"/>
            <a:ext cx="4119660" cy="88424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4788050" y="2636911"/>
            <a:ext cx="403242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▶  </a:t>
            </a:r>
            <a:r>
              <a:rPr lang="en-US" altLang="ko-KR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Sound, Word, Story, Game  </a:t>
            </a:r>
            <a:r>
              <a:rPr lang="ko-KR" altLang="en-US" sz="1000" spc="-100" dirty="0" err="1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콘텐츠를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지속적으로 업로드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하고 있습니다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  <a:endParaRPr lang="en-US" altLang="ko-KR" sz="1000" spc="-100" dirty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사용자들은 언제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어디서든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자유롭게 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Phonics 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관련 영어 학습 </a:t>
            </a:r>
            <a:r>
              <a:rPr lang="ko-KR" altLang="en-US" sz="1000" spc="-100" dirty="0" err="1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콘텐츠를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접할 수 있습니다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</a:p>
          <a:p>
            <a:pPr fontAlgn="ctr">
              <a:lnSpc>
                <a:spcPct val="150000"/>
              </a:lnSpc>
            </a:pPr>
            <a:endParaRPr lang="en-US" altLang="ko-KR" sz="1000" b="1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2. PERFORM 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en-US" altLang="ko-KR" sz="1000" b="1" spc="-100" dirty="0" err="1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AudioBook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&amp; Song) : </a:t>
            </a:r>
            <a:endParaRPr lang="en-US" altLang="ko-KR" sz="1000" b="1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150000"/>
              </a:lnSpc>
            </a:pP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</a:t>
            </a: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캐릭터를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이용하거나 </a:t>
            </a:r>
            <a:r>
              <a:rPr lang="ko-KR" altLang="en-US" sz="1000" spc="-100" dirty="0" err="1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셀피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녹화로 만든 영상을 </a:t>
            </a:r>
            <a:r>
              <a:rPr lang="en-US" altLang="ko-KR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YouTube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에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공유하면서  아이들이 영어를 공부하는데 더 재미있고 친근하게 다가갈 수 있습니다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</a:t>
            </a:r>
          </a:p>
          <a:p>
            <a:pPr fontAlgn="ctr">
              <a:lnSpc>
                <a:spcPct val="200000"/>
              </a:lnSpc>
            </a:pP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▶ </a:t>
            </a:r>
            <a:r>
              <a:rPr lang="ko-KR" altLang="en-US" sz="1000" b="1" spc="-100" dirty="0" err="1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네이버</a:t>
            </a:r>
            <a:r>
              <a:rPr lang="ko-KR" altLang="en-US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커뮤니티 및 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SNS</a:t>
            </a:r>
            <a:r>
              <a:rPr lang="ko-KR" altLang="en-US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2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와 연계하여 이벤트 공유</a:t>
            </a:r>
            <a:endParaRPr lang="ko-KR" altLang="ko-KR" sz="1000" b="1" dirty="0">
              <a:solidFill>
                <a:schemeClr val="tx2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fontAlgn="ctr">
              <a:lnSpc>
                <a:spcPct val="200000"/>
              </a:lnSpc>
            </a:pP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3. 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I –Garten </a:t>
            </a:r>
            <a:r>
              <a:rPr lang="ko-KR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및 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April </a:t>
            </a:r>
            <a:r>
              <a:rPr lang="ko-KR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학원과 연계한 이벤트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/</a:t>
            </a:r>
            <a:r>
              <a:rPr lang="ko-KR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프로모션 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및 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WORK BOOK </a:t>
            </a:r>
            <a:r>
              <a:rPr lang="ko-KR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동영상 </a:t>
            </a:r>
            <a:endParaRPr lang="en-US" altLang="ko-KR" sz="1000" b="1" spc="-100" dirty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r>
              <a:rPr lang="en-US" altLang="ko-KR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Phonics 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Concert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통해 실제로 아이들이 교육받고 </a:t>
            </a:r>
            <a:r>
              <a:rPr lang="en-US" altLang="ko-KR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직접 참여하여 만든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영상을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목적에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맞게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편집하고 업로드 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함으로써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영어 교육 활용에 도움을 줍니다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. </a:t>
            </a:r>
            <a:endParaRPr lang="ko-KR" altLang="en-US" sz="10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492" y="3108004"/>
            <a:ext cx="4118854" cy="86941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58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323528" y="2950630"/>
            <a:ext cx="8496944" cy="35800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39546" y="116632"/>
            <a:ext cx="72407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lvl="0" eaLnBrk="0" hangingPunct="0">
              <a:defRPr b="1">
                <a:solidFill>
                  <a:schemeClr val="bg1">
                    <a:lumMod val="50000"/>
                  </a:schemeClr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altLang="ko-KR" sz="2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Chungdahm</a:t>
            </a:r>
            <a:r>
              <a:rPr lang="en-US" altLang="ko-KR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ko-KR" alt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방과후 </a:t>
            </a:r>
            <a:r>
              <a:rPr lang="en-US" altLang="ko-KR" sz="2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Phonics_Community</a:t>
            </a:r>
            <a:r>
              <a:rPr lang="en-US" altLang="ko-KR" sz="16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cs typeface="Calibri" pitchFamily="34" charset="0"/>
              </a:rPr>
              <a:t>(2019.04.10 ~ )</a:t>
            </a:r>
            <a:r>
              <a:rPr lang="en-US" altLang="ko-KR" sz="1600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 </a:t>
            </a:r>
            <a:endParaRPr lang="ko-KR" altLang="en-US" sz="2000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86" b="34188"/>
          <a:stretch/>
        </p:blipFill>
        <p:spPr bwMode="auto">
          <a:xfrm>
            <a:off x="4499992" y="620689"/>
            <a:ext cx="4311494" cy="216023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51149" y="620688"/>
            <a:ext cx="29713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</a:t>
            </a:r>
            <a:r>
              <a:rPr lang="en-US" altLang="ko-KR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Naver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Cafe</a:t>
            </a:r>
          </a:p>
          <a:p>
            <a:pPr>
              <a:lnSpc>
                <a:spcPct val="150000"/>
              </a:lnSpc>
            </a:pPr>
            <a:r>
              <a:rPr lang="en-US" altLang="ko-KR" sz="1200" dirty="0" smtClean="0">
                <a:latin typeface="나눔바른고딕" panose="020B0603020101020101" pitchFamily="50" charset="-127"/>
                <a:ea typeface="나눔바른고딕" panose="020B0603020101020101" pitchFamily="50" charset="-127"/>
                <a:hlinkClick r:id="rId3"/>
              </a:rPr>
              <a:t>https</a:t>
            </a:r>
            <a:r>
              <a:rPr lang="en-US" altLang="ko-KR" sz="1200" dirty="0">
                <a:latin typeface="나눔바른고딕" panose="020B0603020101020101" pitchFamily="50" charset="-127"/>
                <a:ea typeface="나눔바른고딕" panose="020B0603020101020101" pitchFamily="50" charset="-127"/>
                <a:hlinkClick r:id="rId3"/>
              </a:rPr>
              <a:t>://cafe.naver.com/phonicsconcert</a:t>
            </a:r>
            <a:endParaRPr lang="ko-KR" altLang="en-US" sz="12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71761" y="1052736"/>
            <a:ext cx="3168352" cy="189256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en-US" altLang="ko-KR" sz="8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1050" b="1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청담 </a:t>
            </a:r>
            <a:r>
              <a:rPr lang="ko-KR" altLang="en-US" sz="1050" b="1" dirty="0" err="1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파닉스콘서트</a:t>
            </a:r>
            <a:r>
              <a:rPr lang="ko-KR" altLang="en-US" sz="1050" b="1" dirty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050" b="1" dirty="0" smtClean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공식 </a:t>
            </a:r>
            <a:r>
              <a:rPr lang="ko-KR" altLang="en-US" sz="1050" b="1" dirty="0" err="1" smtClean="0">
                <a:solidFill>
                  <a:schemeClr val="tx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까페</a:t>
            </a:r>
            <a:endParaRPr lang="en-US" altLang="ko-KR" sz="1050" b="1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6136086"/>
              </p:ext>
            </p:extLst>
          </p:nvPr>
        </p:nvGraphicFramePr>
        <p:xfrm>
          <a:off x="323528" y="1566050"/>
          <a:ext cx="3795812" cy="811018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193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024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4954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전체 </a:t>
                      </a:r>
                      <a:r>
                        <a:rPr lang="ko-KR" altLang="en-US" sz="1000" b="1" dirty="0" err="1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게시글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endParaRPr kumimoji="0" lang="ko-KR" altLang="ko-KR" sz="1000" b="1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52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개 </a:t>
                      </a:r>
                      <a:endParaRPr kumimoji="0" lang="en-US" altLang="ko-KR" sz="1000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/>
                </a:tc>
              </a:tr>
              <a:tr h="174954">
                <a:tc>
                  <a:txBody>
                    <a:bodyPr/>
                    <a:lstStyle/>
                    <a:p>
                      <a:pPr marL="0" lvl="1" algn="ctr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1" kern="1200" spc="-100" baseline="0" dirty="0" err="1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타겟</a:t>
                      </a:r>
                      <a:r>
                        <a:rPr kumimoji="0" lang="ko-KR" altLang="en-US" sz="1000" b="1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 </a:t>
                      </a:r>
                      <a:endParaRPr kumimoji="0" lang="ko-KR" altLang="ko-KR" sz="1000" b="1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l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en-US" altLang="ko-KR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4 ~ 9</a:t>
                      </a:r>
                      <a:r>
                        <a:rPr kumimoji="0" lang="ko-KR" altLang="en-US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세 </a:t>
                      </a:r>
                      <a:r>
                        <a:rPr kumimoji="0" lang="en-US" altLang="ko-KR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( </a:t>
                      </a:r>
                      <a:r>
                        <a:rPr kumimoji="0" lang="ko-KR" altLang="en-US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남</a:t>
                      </a:r>
                      <a:r>
                        <a:rPr kumimoji="0" lang="en-US" altLang="ko-KR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, </a:t>
                      </a:r>
                      <a:r>
                        <a:rPr kumimoji="0" lang="ko-KR" altLang="en-US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여 </a:t>
                      </a:r>
                      <a:r>
                        <a:rPr kumimoji="0" lang="en-US" altLang="ko-KR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)  </a:t>
                      </a:r>
                      <a:r>
                        <a:rPr kumimoji="0" lang="ko-KR" altLang="en-US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및 </a:t>
                      </a:r>
                      <a:r>
                        <a:rPr kumimoji="0" lang="en-US" altLang="ko-KR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</a:t>
                      </a:r>
                      <a:r>
                        <a:rPr kumimoji="0" lang="ko-KR" altLang="en-US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학부모</a:t>
                      </a:r>
                      <a:endParaRPr kumimoji="0" lang="en-US" altLang="ko-KR" sz="1000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954">
                <a:tc>
                  <a:txBody>
                    <a:bodyPr/>
                    <a:lstStyle/>
                    <a:p>
                      <a:pPr marL="0" lvl="1" algn="ctr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1" kern="1200" spc="-100" baseline="0" dirty="0" err="1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디렉토리</a:t>
                      </a:r>
                      <a:r>
                        <a:rPr kumimoji="0" lang="ko-KR" altLang="en-US" sz="1000" b="1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</a:t>
                      </a:r>
                      <a:endParaRPr kumimoji="0" lang="ko-KR" altLang="ko-KR" sz="1000" b="1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l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교육 </a:t>
                      </a:r>
                      <a:r>
                        <a:rPr kumimoji="0" lang="en-US" altLang="ko-KR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&gt; </a:t>
                      </a:r>
                      <a:r>
                        <a:rPr kumimoji="0" lang="ko-KR" altLang="en-US" sz="1000" kern="1200" spc="-100" baseline="0" dirty="0" err="1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영유아교육</a:t>
                      </a:r>
                      <a:endParaRPr kumimoji="0" lang="en-US" altLang="ko-KR" sz="1000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658">
                <a:tc>
                  <a:txBody>
                    <a:bodyPr/>
                    <a:lstStyle/>
                    <a:p>
                      <a:pPr marL="0" lvl="1" algn="ctr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b="1" kern="1200" spc="-100" baseline="0" dirty="0" err="1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콘텐츠</a:t>
                      </a:r>
                      <a:r>
                        <a:rPr kumimoji="0" lang="ko-KR" altLang="en-US" sz="1000" b="1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</a:t>
                      </a:r>
                      <a:r>
                        <a:rPr kumimoji="0" lang="en-US" altLang="ko-KR" sz="1000" b="1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1000" b="1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solidFill>
                            <a:schemeClr val="tx1"/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업로드 수</a:t>
                      </a:r>
                      <a:endParaRPr kumimoji="0" lang="ko-KR" altLang="ko-KR" sz="1000" b="1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l" defTabSz="914400" rtl="0" eaLnBrk="1" latinLnBrk="1" hangingPunct="1">
                        <a:lnSpc>
                          <a:spcPct val="130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kumimoji="0" lang="ko-KR" altLang="en-US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주 </a:t>
                      </a:r>
                      <a:r>
                        <a:rPr kumimoji="0" lang="en-US" altLang="ko-KR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1</a:t>
                      </a:r>
                      <a:r>
                        <a:rPr kumimoji="0" lang="ko-KR" altLang="en-US" sz="1000" kern="1200" spc="-100" baseline="0" dirty="0" smtClean="0">
                          <a:ln>
                            <a:solidFill>
                              <a:prstClr val="white">
                                <a:alpha val="20000"/>
                              </a:prstClr>
                            </a:solidFill>
                          </a:ln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회</a:t>
                      </a:r>
                      <a:endParaRPr kumimoji="0" lang="ko-KR" altLang="ko-KR" sz="1000" kern="1200" spc="-100" baseline="0" dirty="0" smtClean="0">
                        <a:ln>
                          <a:solidFill>
                            <a:prstClr val="white">
                              <a:alpha val="20000"/>
                            </a:prstClr>
                          </a:solidFill>
                        </a:ln>
                        <a:solidFill>
                          <a:schemeClr val="tx1"/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27041" marR="27041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251149" y="2564904"/>
            <a:ext cx="360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■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Upload Contents 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23157" y="2944689"/>
            <a:ext cx="3240732" cy="3292623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fontAlgn="ctr">
              <a:lnSpc>
                <a:spcPct val="150000"/>
              </a:lnSpc>
            </a:pP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1. Phonics 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 </a:t>
            </a:r>
            <a:r>
              <a:rPr lang="ko-KR" altLang="en-US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학습법 </a:t>
            </a:r>
            <a:r>
              <a:rPr lang="ko-KR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소개 </a:t>
            </a:r>
            <a:endParaRPr lang="en-US" altLang="ko-KR" sz="1000" b="1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/>
              <a:ea typeface="나눔바른고딕"/>
            </a:endParaRP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게시판을 통한 </a:t>
            </a:r>
            <a:r>
              <a:rPr lang="ko-KR" altLang="en-US" sz="1000" spc="-100" dirty="0" err="1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게시글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,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정회원 인증 등 </a:t>
            </a:r>
            <a:r>
              <a:rPr lang="en-US" altLang="ko-KR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다양한 이벤트와 보상을 통해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방문자들에게 학습 노하우를 전수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합니다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.</a:t>
            </a:r>
            <a:endParaRPr lang="en-US" altLang="ko-KR" sz="1000" b="1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chemeClr val="tx1"/>
              </a:solidFill>
              <a:latin typeface="나눔바른고딕"/>
              <a:ea typeface="나눔바른고딕"/>
            </a:endParaRPr>
          </a:p>
          <a:p>
            <a:pPr fontAlgn="ctr">
              <a:lnSpc>
                <a:spcPct val="150000"/>
              </a:lnSpc>
            </a:pPr>
            <a:endParaRPr lang="en-US" altLang="ko-KR" sz="1000" b="1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/>
              <a:ea typeface="나눔바른고딕"/>
            </a:endParaRPr>
          </a:p>
          <a:p>
            <a:pPr fontAlgn="ctr">
              <a:lnSpc>
                <a:spcPct val="150000"/>
              </a:lnSpc>
            </a:pP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2. </a:t>
            </a:r>
            <a:r>
              <a:rPr lang="ko-KR" altLang="en-US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다양한 영어 </a:t>
            </a:r>
            <a:r>
              <a:rPr lang="ko-KR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학습정보 </a:t>
            </a: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(ft.</a:t>
            </a:r>
            <a:r>
              <a:rPr lang="ko-KR" altLang="ko-KR" sz="1000" b="1" spc="-100" dirty="0" err="1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청담코디</a:t>
            </a: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) </a:t>
            </a: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Phonics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외에 도 기초 부터 고급까지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,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나아가 아이들을 위한 영어교육 활용 방법 등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다양한 학습정보를 </a:t>
            </a:r>
            <a:r>
              <a:rPr lang="ko-KR" altLang="en-US" sz="1000" spc="-100" dirty="0" err="1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네이버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 카페 및  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SNS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를 활용하여 공유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하고 있습니다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.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학부모들은 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아이들을 위한 영어교육에 대한 정보를 쉽게 접하고 활용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할 수 있으며 </a:t>
            </a:r>
            <a:r>
              <a:rPr lang="ko-KR" altLang="en-US" sz="1000" spc="-100" dirty="0" err="1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댓글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 등을 통하여 언제든지 궁금한 점을 물어볼 수 있고 상담 받을 수 있습니다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나눔바른고딕"/>
                <a:ea typeface="나눔바른고딕"/>
              </a:rPr>
              <a:t>.</a:t>
            </a:r>
          </a:p>
          <a:p>
            <a:pPr fontAlgn="ctr">
              <a:lnSpc>
                <a:spcPct val="150000"/>
              </a:lnSpc>
            </a:pPr>
            <a:endParaRPr lang="en-US" altLang="ko-KR" sz="1000" b="1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/>
              <a:ea typeface="나눔바른고딕"/>
            </a:endParaRPr>
          </a:p>
          <a:p>
            <a:pPr fontAlgn="ctr">
              <a:lnSpc>
                <a:spcPct val="150000"/>
              </a:lnSpc>
            </a:pPr>
            <a:r>
              <a:rPr lang="en-US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3</a:t>
            </a:r>
            <a:r>
              <a:rPr lang="en-US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. </a:t>
            </a:r>
            <a:r>
              <a:rPr lang="ko-KR" altLang="ko-KR" sz="1000" b="1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전문가 </a:t>
            </a:r>
            <a:r>
              <a:rPr lang="ko-KR" altLang="ko-KR" sz="1000" b="1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상담</a:t>
            </a:r>
            <a:endParaRPr lang="en-US" altLang="ko-KR" sz="1000" b="1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/>
              <a:ea typeface="나눔바른고딕"/>
            </a:endParaRPr>
          </a:p>
          <a:p>
            <a:pPr marL="171450" indent="-171450" fontAlgn="ctr">
              <a:lnSpc>
                <a:spcPct val="150000"/>
              </a:lnSpc>
              <a:buFontTx/>
              <a:buChar char="-"/>
            </a:pP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아이들의  바람직한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영어 교육을 돕기 위해 </a:t>
            </a:r>
            <a:r>
              <a:rPr lang="en-US" altLang="ko-KR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'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전문가 상담소</a:t>
            </a:r>
            <a:r>
              <a:rPr lang="en-US" altLang="ko-KR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'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를 </a:t>
            </a:r>
            <a:r>
              <a:rPr lang="en-US" altLang="ko-KR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운영하여 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청담러닝의 </a:t>
            </a:r>
            <a:r>
              <a:rPr lang="ko-KR" altLang="en-US" sz="1000" spc="-100" dirty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교육전문가들이 직접 진단하고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C00000"/>
                </a:solidFill>
                <a:latin typeface="나눔바른고딕"/>
                <a:ea typeface="나눔바른고딕"/>
              </a:rPr>
              <a:t>답변 </a:t>
            </a:r>
            <a:r>
              <a:rPr lang="ko-KR" altLang="en-US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드립니다</a:t>
            </a:r>
            <a:r>
              <a:rPr lang="en-US" altLang="ko-KR" sz="1000" spc="-100" dirty="0" smtClean="0">
                <a:ln w="9525" cap="flat" cmpd="sng" algn="ctr">
                  <a:solidFill>
                    <a:srgbClr val="FFFFFF">
                      <a:alpha val="20000"/>
                    </a:srgbClr>
                  </a:solidFill>
                  <a:prstDash val="solid"/>
                  <a:round/>
                </a:ln>
                <a:solidFill>
                  <a:srgbClr val="000000"/>
                </a:solidFill>
                <a:latin typeface="나눔바른고딕"/>
                <a:ea typeface="나눔바른고딕"/>
              </a:rPr>
              <a:t>.</a:t>
            </a:r>
            <a:endParaRPr lang="ko-KR" altLang="en-US" sz="1000" spc="-100" dirty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/>
              <a:ea typeface="나눔바른고딕"/>
            </a:endParaRPr>
          </a:p>
          <a:p>
            <a:pPr fontAlgn="ctr">
              <a:lnSpc>
                <a:spcPct val="150000"/>
              </a:lnSpc>
            </a:pPr>
            <a:endParaRPr lang="en-US" altLang="ko-KR" sz="1000" spc="-100" dirty="0" smtClean="0">
              <a:ln w="9525" cap="flat" cmpd="sng" algn="ctr">
                <a:solidFill>
                  <a:srgbClr val="FFFFFF">
                    <a:alpha val="20000"/>
                  </a:srgbClr>
                </a:solidFill>
                <a:prstDash val="solid"/>
                <a:round/>
              </a:ln>
              <a:solidFill>
                <a:srgbClr val="000000"/>
              </a:solidFill>
              <a:latin typeface="나눔바른고딕"/>
              <a:ea typeface="나눔바른고딕"/>
            </a:endParaRPr>
          </a:p>
          <a:p>
            <a:pPr fontAlgn="ctr">
              <a:lnSpc>
                <a:spcPct val="150000"/>
              </a:lnSpc>
            </a:pPr>
            <a:endParaRPr lang="ko-KR" altLang="en-US" sz="1000" dirty="0">
              <a:solidFill>
                <a:schemeClr val="tx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684"/>
          <a:stretch/>
        </p:blipFill>
        <p:spPr bwMode="auto">
          <a:xfrm>
            <a:off x="3700287" y="3068961"/>
            <a:ext cx="2599903" cy="324036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2" y="3116114"/>
            <a:ext cx="1584176" cy="15868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2948" y="3045264"/>
            <a:ext cx="1935230" cy="192876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5022761"/>
            <a:ext cx="1440160" cy="143057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9032" y="5022761"/>
            <a:ext cx="1435408" cy="1430575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267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10269</TotalTime>
  <Words>368</Words>
  <Application>Microsoft Office PowerPoint</Application>
  <PresentationFormat>화면 슬라이드 쇼(4:3)</PresentationFormat>
  <Paragraphs>60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슬라이드 1</vt:lpstr>
      <vt:lpstr>슬라이드 2</vt:lpstr>
      <vt:lpstr>슬라이드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Geun Bae Kim</cp:lastModifiedBy>
  <cp:revision>882</cp:revision>
  <dcterms:created xsi:type="dcterms:W3CDTF">2017-11-23T06:43:16Z</dcterms:created>
  <dcterms:modified xsi:type="dcterms:W3CDTF">2019-10-15T02:55:46Z</dcterms:modified>
</cp:coreProperties>
</file>