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5" r:id="rId3"/>
  </p:sldMasterIdLst>
  <p:notesMasterIdLst>
    <p:notesMasterId r:id="rId38"/>
  </p:notesMasterIdLst>
  <p:sldIdLst>
    <p:sldId id="596" r:id="rId4"/>
    <p:sldId id="563" r:id="rId5"/>
    <p:sldId id="564" r:id="rId6"/>
    <p:sldId id="566" r:id="rId7"/>
    <p:sldId id="571" r:id="rId8"/>
    <p:sldId id="539" r:id="rId9"/>
    <p:sldId id="551" r:id="rId10"/>
    <p:sldId id="490" r:id="rId11"/>
    <p:sldId id="560" r:id="rId12"/>
    <p:sldId id="599" r:id="rId13"/>
    <p:sldId id="558" r:id="rId14"/>
    <p:sldId id="559" r:id="rId15"/>
    <p:sldId id="553" r:id="rId16"/>
    <p:sldId id="573" r:id="rId17"/>
    <p:sldId id="575" r:id="rId18"/>
    <p:sldId id="557" r:id="rId19"/>
    <p:sldId id="576" r:id="rId20"/>
    <p:sldId id="554" r:id="rId21"/>
    <p:sldId id="555" r:id="rId22"/>
    <p:sldId id="580" r:id="rId23"/>
    <p:sldId id="581" r:id="rId24"/>
    <p:sldId id="582" r:id="rId25"/>
    <p:sldId id="598" r:id="rId26"/>
    <p:sldId id="583" r:id="rId27"/>
    <p:sldId id="585" r:id="rId28"/>
    <p:sldId id="587" r:id="rId29"/>
    <p:sldId id="597" r:id="rId30"/>
    <p:sldId id="593" r:id="rId31"/>
    <p:sldId id="590" r:id="rId32"/>
    <p:sldId id="591" r:id="rId33"/>
    <p:sldId id="594" r:id="rId34"/>
    <p:sldId id="592" r:id="rId35"/>
    <p:sldId id="589" r:id="rId36"/>
    <p:sldId id="595" r:id="rId3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이지윤(Sidney Lee)" initials="이L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3FFEB"/>
    <a:srgbClr val="ABFFE9"/>
    <a:srgbClr val="D9FFF5"/>
    <a:srgbClr val="FFFF99"/>
    <a:srgbClr val="CCFF99"/>
    <a:srgbClr val="CCFF66"/>
    <a:srgbClr val="66FF66"/>
    <a:srgbClr val="FF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보통 스타일 1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992" autoAdjust="0"/>
    <p:restoredTop sz="95386" autoAdjust="0"/>
  </p:normalViewPr>
  <p:slideViewPr>
    <p:cSldViewPr>
      <p:cViewPr>
        <p:scale>
          <a:sx n="72" d="100"/>
          <a:sy n="72" d="100"/>
        </p:scale>
        <p:origin x="-1392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9E00CE-72B0-49E8-ADD9-5EA99AC2CE69}" type="datetimeFigureOut">
              <a:rPr lang="ko-KR" altLang="en-US" smtClean="0"/>
              <a:pPr/>
              <a:t>2019-11-02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1174AE-D821-4879-BD2E-227F32170AE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23708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ct val="150000"/>
              </a:lnSpc>
            </a:pPr>
            <a:r>
              <a:rPr lang="en-US" altLang="ko-KR" sz="1800" b="1" dirty="0" smtClean="0">
                <a:solidFill>
                  <a:srgbClr val="0070C0"/>
                </a:solidFill>
              </a:rPr>
              <a:t>“ Creativity &amp; Arts “</a:t>
            </a:r>
            <a:endParaRPr lang="ko-KR" altLang="en-US" sz="1800" b="1" dirty="0" smtClean="0">
              <a:solidFill>
                <a:srgbClr val="0070C0"/>
              </a:solidFill>
            </a:endParaRPr>
          </a:p>
          <a:p>
            <a:pPr algn="l">
              <a:lnSpc>
                <a:spcPct val="150000"/>
              </a:lnSpc>
            </a:pPr>
            <a:r>
              <a:rPr lang="ko-KR" altLang="en-US" dirty="0" smtClean="0"/>
              <a:t>창의와 예술</a:t>
            </a:r>
            <a:endParaRPr lang="en-US" altLang="ko-KR" dirty="0" smtClean="0"/>
          </a:p>
          <a:p>
            <a:pPr algn="l">
              <a:lnSpc>
                <a:spcPct val="150000"/>
              </a:lnSpc>
            </a:pPr>
            <a:endParaRPr lang="en-US" altLang="ko-KR" dirty="0" smtClean="0"/>
          </a:p>
          <a:p>
            <a:pPr algn="l">
              <a:lnSpc>
                <a:spcPct val="150000"/>
              </a:lnSpc>
            </a:pPr>
            <a:r>
              <a:rPr lang="ko-KR" altLang="en-US" dirty="0" smtClean="0"/>
              <a:t>자유로운 상상과 예술적 감성 및 표현을 </a:t>
            </a:r>
            <a:endParaRPr lang="en-US" altLang="ko-KR" dirty="0" smtClean="0"/>
          </a:p>
          <a:p>
            <a:pPr algn="l">
              <a:lnSpc>
                <a:spcPct val="150000"/>
              </a:lnSpc>
            </a:pPr>
            <a:r>
              <a:rPr lang="ko-KR" altLang="en-US" dirty="0" smtClean="0"/>
              <a:t>창의적 사고와 문제해결에 융합한 </a:t>
            </a:r>
            <a:endParaRPr lang="en-US" altLang="ko-KR" dirty="0" smtClean="0"/>
          </a:p>
          <a:p>
            <a:pPr algn="l">
              <a:lnSpc>
                <a:spcPct val="150000"/>
              </a:lnSpc>
            </a:pPr>
            <a:r>
              <a:rPr lang="ko-KR" altLang="en-US" dirty="0" err="1" smtClean="0"/>
              <a:t>온오프라인</a:t>
            </a:r>
            <a:r>
              <a:rPr lang="ko-KR" altLang="en-US" dirty="0" smtClean="0"/>
              <a:t> 연계학습 프로그램으로 </a:t>
            </a:r>
            <a:endParaRPr lang="en-US" altLang="ko-KR" dirty="0" smtClean="0"/>
          </a:p>
          <a:p>
            <a:pPr algn="l">
              <a:lnSpc>
                <a:spcPct val="150000"/>
              </a:lnSpc>
            </a:pPr>
            <a:r>
              <a:rPr lang="ko-KR" altLang="en-US" dirty="0" smtClean="0"/>
              <a:t>창의성과 표현력을 키워줍니다</a:t>
            </a:r>
            <a:r>
              <a:rPr lang="en-US" altLang="ko-KR" dirty="0" smtClean="0"/>
              <a:t>.</a:t>
            </a:r>
          </a:p>
          <a:p>
            <a:pPr algn="l">
              <a:lnSpc>
                <a:spcPct val="150000"/>
              </a:lnSpc>
            </a:pPr>
            <a:r>
              <a:rPr lang="en-US" altLang="ko-KR" dirty="0" smtClean="0"/>
              <a:t>(</a:t>
            </a:r>
            <a:r>
              <a:rPr lang="ko-KR" altLang="en-US" dirty="0" smtClean="0"/>
              <a:t>창의적 문제해결 </a:t>
            </a:r>
            <a:r>
              <a:rPr lang="en-US" altLang="ko-KR" dirty="0" smtClean="0"/>
              <a:t>+ </a:t>
            </a:r>
            <a:r>
              <a:rPr lang="ko-KR" altLang="en-US" dirty="0" smtClean="0"/>
              <a:t>예술적 창조</a:t>
            </a:r>
            <a:r>
              <a:rPr lang="en-US" altLang="ko-KR" dirty="0" smtClean="0"/>
              <a:t>)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AB342-AB4A-411D-A43C-D48DBD66F223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68603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C39A-A4EE-45C1-95E1-1F4A43044BB7}" type="datetimeFigureOut">
              <a:rPr lang="ko-KR" altLang="en-US" smtClean="0"/>
              <a:pPr/>
              <a:t>2019-11-02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2C833-CBF3-4037-93F7-B12B40274E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C39A-A4EE-45C1-95E1-1F4A43044BB7}" type="datetimeFigureOut">
              <a:rPr lang="ko-KR" altLang="en-US" smtClean="0"/>
              <a:pPr/>
              <a:t>2019-11-02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2C833-CBF3-4037-93F7-B12B40274E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C39A-A4EE-45C1-95E1-1F4A43044BB7}" type="datetimeFigureOut">
              <a:rPr lang="ko-KR" altLang="en-US" smtClean="0"/>
              <a:pPr/>
              <a:t>2019-11-02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2C833-CBF3-4037-93F7-B12B40274E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5"/>
          <p:cNvCxnSpPr>
            <a:cxnSpLocks noChangeShapeType="1"/>
          </p:cNvCxnSpPr>
          <p:nvPr userDrawn="1"/>
        </p:nvCxnSpPr>
        <p:spPr bwMode="auto">
          <a:xfrm>
            <a:off x="168930" y="492129"/>
            <a:ext cx="8806154" cy="1588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252000" y="32846"/>
            <a:ext cx="8640000" cy="429722"/>
          </a:xfrm>
          <a:prstGeom prst="rect">
            <a:avLst/>
          </a:prstGeom>
        </p:spPr>
        <p:txBody>
          <a:bodyPr lIns="91256" tIns="45630" rIns="91256" bIns="45630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ko-KR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맑은 고딕" pitchFamily="50" charset="-127"/>
                <a:cs typeface="Tahoma" pitchFamily="34" charset="0"/>
              </a:defRPr>
            </a:lvl1pPr>
          </a:lstStyle>
          <a:p>
            <a:r>
              <a:rPr lang="en-US" altLang="ko-KR" dirty="0"/>
              <a:t>Click to edit Master title style</a:t>
            </a:r>
            <a:endParaRPr lang="ko-KR" altLang="en-US" dirty="0"/>
          </a:p>
        </p:txBody>
      </p:sp>
      <p:pic>
        <p:nvPicPr>
          <p:cNvPr id="7" name="그림 5" descr="청담러닝로고_metasign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3079" y="6551620"/>
            <a:ext cx="945173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2435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1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D270-FD78-46A3-8BE0-32D7CAB0859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2019-11-02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3CECC-24E4-4C45-9680-F6763DC517F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6951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D270-FD78-46A3-8BE0-32D7CAB0859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2019-11-02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3CECC-24E4-4C45-9680-F6763DC517F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2104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7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D270-FD78-46A3-8BE0-32D7CAB0859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2019-11-02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3CECC-24E4-4C45-9680-F6763DC517F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52944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D270-FD78-46A3-8BE0-32D7CAB0859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2019-11-02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3CECC-24E4-4C45-9680-F6763DC517F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0903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9" indent="0">
              <a:buNone/>
              <a:defRPr sz="2000" b="1"/>
            </a:lvl2pPr>
            <a:lvl3pPr marL="914337" indent="0">
              <a:buNone/>
              <a:defRPr sz="1800" b="1"/>
            </a:lvl3pPr>
            <a:lvl4pPr marL="1371506" indent="0">
              <a:buNone/>
              <a:defRPr sz="1600" b="1"/>
            </a:lvl4pPr>
            <a:lvl5pPr marL="1828675" indent="0">
              <a:buNone/>
              <a:defRPr sz="1600" b="1"/>
            </a:lvl5pPr>
            <a:lvl6pPr marL="2285843" indent="0">
              <a:buNone/>
              <a:defRPr sz="1600" b="1"/>
            </a:lvl6pPr>
            <a:lvl7pPr marL="2743012" indent="0">
              <a:buNone/>
              <a:defRPr sz="1600" b="1"/>
            </a:lvl7pPr>
            <a:lvl8pPr marL="3200181" indent="0">
              <a:buNone/>
              <a:defRPr sz="1600" b="1"/>
            </a:lvl8pPr>
            <a:lvl9pPr marL="3657349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9" indent="0">
              <a:buNone/>
              <a:defRPr sz="2000" b="1"/>
            </a:lvl2pPr>
            <a:lvl3pPr marL="914337" indent="0">
              <a:buNone/>
              <a:defRPr sz="1800" b="1"/>
            </a:lvl3pPr>
            <a:lvl4pPr marL="1371506" indent="0">
              <a:buNone/>
              <a:defRPr sz="1600" b="1"/>
            </a:lvl4pPr>
            <a:lvl5pPr marL="1828675" indent="0">
              <a:buNone/>
              <a:defRPr sz="1600" b="1"/>
            </a:lvl5pPr>
            <a:lvl6pPr marL="2285843" indent="0">
              <a:buNone/>
              <a:defRPr sz="1600" b="1"/>
            </a:lvl6pPr>
            <a:lvl7pPr marL="2743012" indent="0">
              <a:buNone/>
              <a:defRPr sz="1600" b="1"/>
            </a:lvl7pPr>
            <a:lvl8pPr marL="3200181" indent="0">
              <a:buNone/>
              <a:defRPr sz="1600" b="1"/>
            </a:lvl8pPr>
            <a:lvl9pPr marL="3657349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D270-FD78-46A3-8BE0-32D7CAB0859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2019-11-02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3CECC-24E4-4C45-9680-F6763DC517F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69864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D270-FD78-46A3-8BE0-32D7CAB0859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2019-11-02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3CECC-24E4-4C45-9680-F6763DC517F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80271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D270-FD78-46A3-8BE0-32D7CAB0859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2019-11-02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3CECC-24E4-4C45-9680-F6763DC517F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6197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C39A-A4EE-45C1-95E1-1F4A43044BB7}" type="datetimeFigureOut">
              <a:rPr lang="ko-KR" altLang="en-US" smtClean="0"/>
              <a:pPr/>
              <a:t>2019-11-02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2C833-CBF3-4037-93F7-B12B40274E8A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그림 8" descr="ppt_s02_433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07162"/>
            <a:ext cx="91440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그룹 30"/>
          <p:cNvGrpSpPr/>
          <p:nvPr userDrawn="1"/>
        </p:nvGrpSpPr>
        <p:grpSpPr>
          <a:xfrm>
            <a:off x="-41096" y="417111"/>
            <a:ext cx="9185095" cy="45719"/>
            <a:chOff x="0" y="401814"/>
            <a:chExt cx="9144000" cy="45719"/>
          </a:xfrm>
        </p:grpSpPr>
        <p:sp>
          <p:nvSpPr>
            <p:cNvPr id="9" name="직사각형 8"/>
            <p:cNvSpPr/>
            <p:nvPr/>
          </p:nvSpPr>
          <p:spPr>
            <a:xfrm>
              <a:off x="0" y="401814"/>
              <a:ext cx="6516216" cy="45719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6516216" y="401814"/>
              <a:ext cx="2627784" cy="4571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1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9" indent="0">
              <a:buNone/>
              <a:defRPr sz="1200"/>
            </a:lvl2pPr>
            <a:lvl3pPr marL="914337" indent="0">
              <a:buNone/>
              <a:defRPr sz="1000"/>
            </a:lvl3pPr>
            <a:lvl4pPr marL="1371506" indent="0">
              <a:buNone/>
              <a:defRPr sz="900"/>
            </a:lvl4pPr>
            <a:lvl5pPr marL="1828675" indent="0">
              <a:buNone/>
              <a:defRPr sz="900"/>
            </a:lvl5pPr>
            <a:lvl6pPr marL="2285843" indent="0">
              <a:buNone/>
              <a:defRPr sz="900"/>
            </a:lvl6pPr>
            <a:lvl7pPr marL="2743012" indent="0">
              <a:buNone/>
              <a:defRPr sz="900"/>
            </a:lvl7pPr>
            <a:lvl8pPr marL="3200181" indent="0">
              <a:buNone/>
              <a:defRPr sz="900"/>
            </a:lvl8pPr>
            <a:lvl9pPr marL="3657349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D270-FD78-46A3-8BE0-32D7CAB0859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2019-11-02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3CECC-24E4-4C45-9680-F6763DC517F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58104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9" indent="0">
              <a:buNone/>
              <a:defRPr sz="2800"/>
            </a:lvl2pPr>
            <a:lvl3pPr marL="914337" indent="0">
              <a:buNone/>
              <a:defRPr sz="2400"/>
            </a:lvl3pPr>
            <a:lvl4pPr marL="1371506" indent="0">
              <a:buNone/>
              <a:defRPr sz="2000"/>
            </a:lvl4pPr>
            <a:lvl5pPr marL="1828675" indent="0">
              <a:buNone/>
              <a:defRPr sz="2000"/>
            </a:lvl5pPr>
            <a:lvl6pPr marL="2285843" indent="0">
              <a:buNone/>
              <a:defRPr sz="2000"/>
            </a:lvl6pPr>
            <a:lvl7pPr marL="2743012" indent="0">
              <a:buNone/>
              <a:defRPr sz="2000"/>
            </a:lvl7pPr>
            <a:lvl8pPr marL="3200181" indent="0">
              <a:buNone/>
              <a:defRPr sz="2000"/>
            </a:lvl8pPr>
            <a:lvl9pPr marL="3657349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69" indent="0">
              <a:buNone/>
              <a:defRPr sz="1200"/>
            </a:lvl2pPr>
            <a:lvl3pPr marL="914337" indent="0">
              <a:buNone/>
              <a:defRPr sz="1000"/>
            </a:lvl3pPr>
            <a:lvl4pPr marL="1371506" indent="0">
              <a:buNone/>
              <a:defRPr sz="900"/>
            </a:lvl4pPr>
            <a:lvl5pPr marL="1828675" indent="0">
              <a:buNone/>
              <a:defRPr sz="900"/>
            </a:lvl5pPr>
            <a:lvl6pPr marL="2285843" indent="0">
              <a:buNone/>
              <a:defRPr sz="900"/>
            </a:lvl6pPr>
            <a:lvl7pPr marL="2743012" indent="0">
              <a:buNone/>
              <a:defRPr sz="900"/>
            </a:lvl7pPr>
            <a:lvl8pPr marL="3200181" indent="0">
              <a:buNone/>
              <a:defRPr sz="900"/>
            </a:lvl8pPr>
            <a:lvl9pPr marL="3657349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D270-FD78-46A3-8BE0-32D7CAB0859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2019-11-02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3CECC-24E4-4C45-9680-F6763DC517F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50682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D270-FD78-46A3-8BE0-32D7CAB0859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2019-11-02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3CECC-24E4-4C45-9680-F6763DC517F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41147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D270-FD78-46A3-8BE0-32D7CAB0859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2019-11-02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3CECC-24E4-4C45-9680-F6763DC517F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47987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5"/>
          <p:cNvCxnSpPr>
            <a:cxnSpLocks noChangeShapeType="1"/>
          </p:cNvCxnSpPr>
          <p:nvPr userDrawn="1"/>
        </p:nvCxnSpPr>
        <p:spPr bwMode="auto">
          <a:xfrm>
            <a:off x="168930" y="492129"/>
            <a:ext cx="8806154" cy="1588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252000" y="32846"/>
            <a:ext cx="8640000" cy="429722"/>
          </a:xfrm>
          <a:prstGeom prst="rect">
            <a:avLst/>
          </a:prstGeom>
        </p:spPr>
        <p:txBody>
          <a:bodyPr lIns="91256" tIns="45630" rIns="91256" bIns="45630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ko-KR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맑은 고딕" pitchFamily="50" charset="-127"/>
                <a:cs typeface="Tahoma" pitchFamily="34" charset="0"/>
              </a:defRPr>
            </a:lvl1pPr>
          </a:lstStyle>
          <a:p>
            <a:r>
              <a:rPr lang="en-US" altLang="ko-KR" dirty="0"/>
              <a:t>Click to edit Master title style</a:t>
            </a:r>
            <a:endParaRPr lang="ko-KR" altLang="en-US" dirty="0"/>
          </a:p>
        </p:txBody>
      </p:sp>
      <p:pic>
        <p:nvPicPr>
          <p:cNvPr id="7" name="그림 5" descr="청담러닝로고_metasign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3079" y="6551620"/>
            <a:ext cx="945173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34137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5"/>
          <p:cNvCxnSpPr>
            <a:cxnSpLocks noChangeShapeType="1"/>
          </p:cNvCxnSpPr>
          <p:nvPr userDrawn="1"/>
        </p:nvCxnSpPr>
        <p:spPr bwMode="auto">
          <a:xfrm>
            <a:off x="-36512" y="44624"/>
            <a:ext cx="9180000" cy="1588"/>
          </a:xfrm>
          <a:prstGeom prst="line">
            <a:avLst/>
          </a:prstGeom>
          <a:noFill/>
          <a:ln w="171450" cmpd="sng" algn="ctr">
            <a:solidFill>
              <a:schemeClr val="accent3"/>
            </a:solidFill>
            <a:prstDash val="solid"/>
            <a:round/>
            <a:headEnd/>
            <a:tailEnd/>
          </a:ln>
        </p:spPr>
      </p:cxnSp>
      <p:cxnSp>
        <p:nvCxnSpPr>
          <p:cNvPr id="7" name="Straight Connector 14"/>
          <p:cNvCxnSpPr/>
          <p:nvPr userDrawn="1"/>
        </p:nvCxnSpPr>
        <p:spPr>
          <a:xfrm>
            <a:off x="406575" y="631421"/>
            <a:ext cx="410453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제목 23"/>
          <p:cNvSpPr>
            <a:spLocks noGrp="1"/>
          </p:cNvSpPr>
          <p:nvPr>
            <p:ph type="title" hasCustomPrompt="1"/>
          </p:nvPr>
        </p:nvSpPr>
        <p:spPr>
          <a:xfrm>
            <a:off x="300114" y="227994"/>
            <a:ext cx="3721470" cy="355165"/>
          </a:xfrm>
        </p:spPr>
        <p:txBody>
          <a:bodyPr>
            <a:normAutofit/>
          </a:bodyPr>
          <a:lstStyle>
            <a:lvl1pPr algn="l">
              <a:buFontTx/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kumimoji="1" lang="ko-KR" altLang="en-US" dirty="0" smtClean="0"/>
              <a:t>스타일 </a:t>
            </a:r>
            <a:r>
              <a:rPr kumimoji="1" lang="ko-KR" altLang="en-US" dirty="0"/>
              <a:t>편집</a:t>
            </a:r>
          </a:p>
        </p:txBody>
      </p:sp>
      <p:pic>
        <p:nvPicPr>
          <p:cNvPr id="6" name="그림 5" descr="청담러닝로고_metasign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3079" y="6551620"/>
            <a:ext cx="945173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39795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4F53C-13C0-4086-BEE6-DDA7D4FCA79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2019-11-02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18226-8B49-492B-B7A4-CA3A0A067E2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21976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4F53C-13C0-4086-BEE6-DDA7D4FCA79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2019-11-02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18226-8B49-492B-B7A4-CA3A0A067E2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94502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4F53C-13C0-4086-BEE6-DDA7D4FCA79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2019-11-02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18226-8B49-492B-B7A4-CA3A0A067E2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49610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4F53C-13C0-4086-BEE6-DDA7D4FCA79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2019-11-02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18226-8B49-492B-B7A4-CA3A0A067E2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2156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C39A-A4EE-45C1-95E1-1F4A43044BB7}" type="datetimeFigureOut">
              <a:rPr lang="ko-KR" altLang="en-US" smtClean="0"/>
              <a:pPr/>
              <a:t>2019-11-02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2C833-CBF3-4037-93F7-B12B40274E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4F53C-13C0-4086-BEE6-DDA7D4FCA79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2019-11-02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18226-8B49-492B-B7A4-CA3A0A067E2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4186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4F53C-13C0-4086-BEE6-DDA7D4FCA79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2019-11-02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18226-8B49-492B-B7A4-CA3A0A067E2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24937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4F53C-13C0-4086-BEE6-DDA7D4FCA79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2019-11-02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18226-8B49-492B-B7A4-CA3A0A067E2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28927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4F53C-13C0-4086-BEE6-DDA7D4FCA79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2019-11-02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18226-8B49-492B-B7A4-CA3A0A067E2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62372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4F53C-13C0-4086-BEE6-DDA7D4FCA79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2019-11-02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18226-8B49-492B-B7A4-CA3A0A067E2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3014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4F53C-13C0-4086-BEE6-DDA7D4FCA79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2019-11-02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18226-8B49-492B-B7A4-CA3A0A067E2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61303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4F53C-13C0-4086-BEE6-DDA7D4FCA79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2019-11-02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18226-8B49-492B-B7A4-CA3A0A067E2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83172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5"/>
          <p:cNvCxnSpPr>
            <a:cxnSpLocks noChangeShapeType="1"/>
          </p:cNvCxnSpPr>
          <p:nvPr userDrawn="1"/>
        </p:nvCxnSpPr>
        <p:spPr bwMode="auto">
          <a:xfrm>
            <a:off x="168930" y="492129"/>
            <a:ext cx="8806154" cy="1588"/>
          </a:xfrm>
          <a:prstGeom prst="line">
            <a:avLst/>
          </a:prstGeom>
          <a:noFill/>
          <a:ln w="6350" algn="ctr">
            <a:solidFill>
              <a:schemeClr val="accent2"/>
            </a:solidFill>
            <a:round/>
            <a:headEnd/>
            <a:tailEnd/>
          </a:ln>
        </p:spPr>
      </p:cxnSp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252000" y="32846"/>
            <a:ext cx="8640000" cy="429722"/>
          </a:xfrm>
          <a:prstGeom prst="rect">
            <a:avLst/>
          </a:prstGeom>
        </p:spPr>
        <p:txBody>
          <a:bodyPr lIns="91256" tIns="45630" rIns="91256" bIns="45630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ko-KR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맑은 고딕" pitchFamily="50" charset="-127"/>
                <a:cs typeface="Tahoma" pitchFamily="34" charset="0"/>
              </a:defRPr>
            </a:lvl1pPr>
          </a:lstStyle>
          <a:p>
            <a:r>
              <a:rPr lang="en-US" altLang="ko-KR" dirty="0"/>
              <a:t>Click to edit Master title style</a:t>
            </a:r>
            <a:endParaRPr lang="ko-KR" altLang="en-US" dirty="0"/>
          </a:p>
        </p:txBody>
      </p:sp>
      <p:pic>
        <p:nvPicPr>
          <p:cNvPr id="7" name="그림 5" descr="청담러닝로고_metasign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3079" y="6551620"/>
            <a:ext cx="945173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55103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C39A-A4EE-45C1-95E1-1F4A43044BB7}" type="datetimeFigureOut">
              <a:rPr lang="ko-KR" altLang="en-US" smtClean="0"/>
              <a:pPr/>
              <a:t>2019-11-02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2C833-CBF3-4037-93F7-B12B40274E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C39A-A4EE-45C1-95E1-1F4A43044BB7}" type="datetimeFigureOut">
              <a:rPr lang="ko-KR" altLang="en-US" smtClean="0"/>
              <a:pPr/>
              <a:t>2019-11-02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2C833-CBF3-4037-93F7-B12B40274E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C39A-A4EE-45C1-95E1-1F4A43044BB7}" type="datetimeFigureOut">
              <a:rPr lang="ko-KR" altLang="en-US" smtClean="0"/>
              <a:pPr/>
              <a:t>2019-11-02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2C833-CBF3-4037-93F7-B12B40274E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C39A-A4EE-45C1-95E1-1F4A43044BB7}" type="datetimeFigureOut">
              <a:rPr lang="ko-KR" altLang="en-US" smtClean="0"/>
              <a:pPr/>
              <a:t>2019-11-02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2C833-CBF3-4037-93F7-B12B40274E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C39A-A4EE-45C1-95E1-1F4A43044BB7}" type="datetimeFigureOut">
              <a:rPr lang="ko-KR" altLang="en-US" smtClean="0"/>
              <a:pPr/>
              <a:t>2019-11-02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2C833-CBF3-4037-93F7-B12B40274E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C39A-A4EE-45C1-95E1-1F4A43044BB7}" type="datetimeFigureOut">
              <a:rPr lang="ko-KR" altLang="en-US" smtClean="0"/>
              <a:pPr/>
              <a:t>2019-11-02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2C833-CBF3-4037-93F7-B12B40274E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7C39A-A4EE-45C1-95E1-1F4A43044BB7}" type="datetimeFigureOut">
              <a:rPr lang="ko-KR" altLang="en-US" smtClean="0"/>
              <a:pPr/>
              <a:t>2019-11-02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2C833-CBF3-4037-93F7-B12B40274E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1" y="274639"/>
            <a:ext cx="8229600" cy="1143000"/>
          </a:xfrm>
          <a:prstGeom prst="rect">
            <a:avLst/>
          </a:prstGeom>
        </p:spPr>
        <p:txBody>
          <a:bodyPr vert="horz" lIns="91433" tIns="45717" rIns="91433" bIns="45717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1" y="1600200"/>
            <a:ext cx="8229600" cy="4525963"/>
          </a:xfrm>
          <a:prstGeom prst="rect">
            <a:avLst/>
          </a:prstGeom>
        </p:spPr>
        <p:txBody>
          <a:bodyPr vert="horz" lIns="91433" tIns="45717" rIns="91433" bIns="45717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vert="horz" lIns="91433" tIns="45717" rIns="91433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37"/>
            <a:fld id="{8FDBD270-FD78-46A3-8BE0-32D7CAB0859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 defTabSz="914337"/>
              <a:t>2019-11-02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33" tIns="45717" rIns="91433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37"/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1" y="6356351"/>
            <a:ext cx="2133600" cy="365125"/>
          </a:xfrm>
          <a:prstGeom prst="rect">
            <a:avLst/>
          </a:prstGeom>
        </p:spPr>
        <p:txBody>
          <a:bodyPr vert="horz" lIns="91433" tIns="45717" rIns="91433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37"/>
            <a:fld id="{B993CECC-24E4-4C45-9680-F6763DC517F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 defTabSz="914337"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0110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ctr" defTabSz="914337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7" indent="-342877" algn="l" defTabSz="914337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9" indent="-285730" algn="l" defTabSz="914337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22" indent="-228585" algn="l" defTabSz="914337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91" indent="-228585" algn="l" defTabSz="914337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60" indent="-228585" algn="l" defTabSz="914337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28" indent="-228585" algn="l" defTabSz="914337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97" indent="-228585" algn="l" defTabSz="914337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66" indent="-228585" algn="l" defTabSz="914337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34" indent="-228585" algn="l" defTabSz="914337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33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9" algn="l" defTabSz="91433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7" algn="l" defTabSz="91433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6" algn="l" defTabSz="91433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5" algn="l" defTabSz="91433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43" algn="l" defTabSz="91433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12" algn="l" defTabSz="91433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81" algn="l" defTabSz="91433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49" algn="l" defTabSz="91433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64F53C-13C0-4086-BEE6-DDA7D4FCA79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2019-11-02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118226-8B49-492B-B7A4-CA3A0A067E2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7924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Relationship Id="rId9" Type="http://schemas.openxmlformats.org/officeDocument/2006/relationships/image" Target="../media/image7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7" Type="http://schemas.openxmlformats.org/officeDocument/2006/relationships/image" Target="../media/image84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png"/><Relationship Id="rId3" Type="http://schemas.microsoft.com/office/2007/relationships/hdphoto" Target="../media/hdphoto1.wdp"/><Relationship Id="rId7" Type="http://schemas.openxmlformats.org/officeDocument/2006/relationships/image" Target="../media/image13.jpeg"/><Relationship Id="rId12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7.xml"/><Relationship Id="rId6" Type="http://schemas.microsoft.com/office/2007/relationships/hdphoto" Target="../media/hdphoto2.wdp"/><Relationship Id="rId11" Type="http://schemas.openxmlformats.org/officeDocument/2006/relationships/image" Target="../media/image17.jpeg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openxmlformats.org/officeDocument/2006/relationships/image" Target="../media/image11.jpe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9.png"/><Relationship Id="rId4" Type="http://schemas.openxmlformats.org/officeDocument/2006/relationships/image" Target="../media/image9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3.png"/><Relationship Id="rId4" Type="http://schemas.openxmlformats.org/officeDocument/2006/relationships/image" Target="../media/image102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8.png"/><Relationship Id="rId11" Type="http://schemas.openxmlformats.org/officeDocument/2006/relationships/image" Target="../media/image112.jpeg"/><Relationship Id="rId5" Type="http://schemas.openxmlformats.org/officeDocument/2006/relationships/image" Target="../media/image107.png"/><Relationship Id="rId10" Type="http://schemas.openxmlformats.org/officeDocument/2006/relationships/image" Target="../media/image111.png"/><Relationship Id="rId4" Type="http://schemas.openxmlformats.org/officeDocument/2006/relationships/image" Target="../media/image106.pn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837831"/>
            <a:ext cx="2160462" cy="389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그림 8" descr="ppt_s02_433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57145"/>
            <a:ext cx="91440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" y="1988840"/>
            <a:ext cx="910516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Afterschool</a:t>
            </a:r>
            <a:r>
              <a:rPr lang="en-US" altLang="ko-KR" sz="4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48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English</a:t>
            </a:r>
          </a:p>
          <a:p>
            <a:pPr algn="ctr"/>
            <a:r>
              <a:rPr lang="en-US" altLang="ko-KR" sz="44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Curriculum Overview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98765" y="5126763"/>
            <a:ext cx="11464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smtClean="0">
                <a:solidFill>
                  <a:prstClr val="black"/>
                </a:solidFill>
              </a:rPr>
              <a:t>2019.11</a:t>
            </a:r>
            <a:endParaRPr lang="en-US" altLang="ko-KR" sz="2000" b="1" dirty="0" smtClean="0">
              <a:solidFill>
                <a:prstClr val="black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356044">
            <a:off x="6961344" y="3503764"/>
            <a:ext cx="2058739" cy="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525425"/>
            <a:ext cx="2049016" cy="197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9400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Level 1&amp;2: Phonics Scope &amp; Sequence</a:t>
            </a:r>
            <a:endParaRPr lang="ko-KR" altLang="en-US" dirty="0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47590060"/>
              </p:ext>
            </p:extLst>
          </p:nvPr>
        </p:nvGraphicFramePr>
        <p:xfrm>
          <a:off x="374502" y="605293"/>
          <a:ext cx="8373962" cy="6153659"/>
        </p:xfrm>
        <a:graphic>
          <a:graphicData uri="http://schemas.openxmlformats.org/drawingml/2006/table">
            <a:tbl>
              <a:tblPr/>
              <a:tblGrid>
                <a:gridCol w="828000"/>
                <a:gridCol w="1008000"/>
                <a:gridCol w="972000"/>
                <a:gridCol w="2433962"/>
                <a:gridCol w="972000"/>
                <a:gridCol w="2160000"/>
              </a:tblGrid>
              <a:tr h="25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Book</a:t>
                      </a:r>
                      <a:endParaRPr lang="ko-KR" altLang="en-US" sz="12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Unit</a:t>
                      </a:r>
                      <a:endParaRPr lang="ko-KR" altLang="en-US" sz="12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Level 1</a:t>
                      </a:r>
                      <a:endParaRPr lang="ko-KR" altLang="en-US" sz="12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Level 2</a:t>
                      </a:r>
                      <a:endParaRPr lang="ko-KR" altLang="en-US" sz="12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rowSpan="4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Book 1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05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16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</a:t>
                      </a: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Alphabet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Aa, Bb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8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baseline="0" dirty="0" smtClean="0">
                          <a:latin typeface="Calibri" pitchFamily="34" charset="0"/>
                          <a:cs typeface="Calibri" pitchFamily="34" charset="0"/>
                        </a:rPr>
                        <a:t>Long Vowels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Long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05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Cc, DD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Long e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05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Ee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FF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Long I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05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Review (Aa-</a:t>
                      </a: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Ff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Review (Long a, e, </a:t>
                      </a: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35300">
                <a:tc rowSpan="4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Book 2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05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Gg,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1050" b="0" baseline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Hh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Long o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85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05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Ii, </a:t>
                      </a: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Jj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Long u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8277">
                <a:tc vMerge="1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1200" b="1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05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Kk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Ll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5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Review</a:t>
                      </a:r>
                      <a:r>
                        <a:rPr lang="en-US" altLang="ko-KR" sz="105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1 (Long Vowels)</a:t>
                      </a:r>
                      <a:endParaRPr lang="ko-KR" altLang="en-US" sz="10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180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05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Review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(Gg-</a:t>
                      </a:r>
                      <a:r>
                        <a:rPr lang="en-US" altLang="ko-KR" sz="1050" b="0" baseline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Ll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Review 2 (Short &amp; Long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Vowels)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34142">
                <a:tc rowSpan="4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Book 3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05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Mm,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1050" b="0" baseline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Nn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latin typeface="Calibri" pitchFamily="34" charset="0"/>
                          <a:cs typeface="Calibri" pitchFamily="34" charset="0"/>
                        </a:rPr>
                        <a:t>Double Letter Consonants</a:t>
                      </a:r>
                      <a:endParaRPr lang="ko-KR" altLang="en-US" sz="1050" b="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ll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ss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ff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32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05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Oo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Pp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zz</a:t>
                      </a:r>
                      <a:r>
                        <a:rPr lang="en-US" altLang="ko-KR" sz="105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altLang="ko-KR" sz="1050" b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</a:t>
                      </a:r>
                      <a:r>
                        <a:rPr lang="en-US" altLang="ko-KR" sz="105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altLang="ko-KR" sz="1050" b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</a:t>
                      </a:r>
                      <a:endParaRPr lang="ko-KR" altLang="en-US" sz="1050" b="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180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05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Qq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Rr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</a:t>
                      </a:r>
                      <a:r>
                        <a:rPr lang="en-US" altLang="ko-KR" sz="105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altLang="ko-KR" sz="1050" b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</a:t>
                      </a:r>
                      <a:r>
                        <a:rPr lang="en-US" altLang="ko-KR" sz="105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US" altLang="ko-KR" sz="1050" b="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1050" b="0" baseline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ck</a:t>
                      </a:r>
                      <a:endParaRPr lang="ko-KR" altLang="en-US" sz="1050" b="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82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05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Review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(Mm-Rr)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ng, </a:t>
                      </a: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nk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26190">
                <a:tc rowSpan="4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Book 4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05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Ss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Tt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latin typeface="Calibri" pitchFamily="34" charset="0"/>
                          <a:cs typeface="Calibri" pitchFamily="34" charset="0"/>
                        </a:rPr>
                        <a:t>Double Letter Vowels</a:t>
                      </a:r>
                      <a:endParaRPr lang="ko-KR" altLang="en-US" sz="1050" b="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5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oi, oy</a:t>
                      </a:r>
                      <a:endParaRPr lang="ko-KR" altLang="en-US" sz="10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05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Uu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Vv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Ww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050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5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</a:t>
                      </a:r>
                      <a:r>
                        <a:rPr lang="en-US" altLang="ko-KR" sz="105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ow</a:t>
                      </a:r>
                      <a:endParaRPr lang="ko-KR" altLang="en-US" sz="10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05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Xx, </a:t>
                      </a: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Yy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Zz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050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5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oo</a:t>
                      </a:r>
                      <a:endParaRPr lang="ko-KR" altLang="en-US" sz="10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05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Review (</a:t>
                      </a: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Ss-Zz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au, aw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2000">
                <a:tc rowSpan="5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Book</a:t>
                      </a:r>
                      <a:r>
                        <a:rPr lang="ko-KR" altLang="en-US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05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9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Short</a:t>
                      </a: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Vowels</a:t>
                      </a:r>
                      <a:endParaRPr lang="en-US" altLang="ko-KR" sz="11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Short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baseline="0" dirty="0" smtClean="0">
                          <a:latin typeface="Calibri" pitchFamily="34" charset="0"/>
                          <a:cs typeface="Calibri" pitchFamily="34" charset="0"/>
                        </a:rPr>
                        <a:t>R-controlled</a:t>
                      </a:r>
                    </a:p>
                    <a:p>
                      <a:pPr marL="0" marR="0" indent="0" algn="ctr" defTabSz="91433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baseline="0" dirty="0" smtClean="0">
                          <a:latin typeface="Calibri" pitchFamily="34" charset="0"/>
                          <a:cs typeface="Calibri" pitchFamily="34" charset="0"/>
                        </a:rPr>
                        <a:t>Vowels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er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789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05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Short e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or, </a:t>
                      </a: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ir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ur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05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Short </a:t>
                      </a: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baseline="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air, are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1200" b="1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05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1050" b="1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Review (Short a, e, </a:t>
                      </a: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50" b="0" baseline="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ear, </a:t>
                      </a:r>
                      <a:r>
                        <a:rPr lang="en-US" altLang="ko-KR" sz="1050" b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eer</a:t>
                      </a:r>
                      <a:endParaRPr lang="ko-KR" altLang="en-US" sz="1050" b="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2000">
                <a:tc rowSpan="4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Book 6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05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Short o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alibri" pitchFamily="34" charset="0"/>
                          <a:cs typeface="Calibri" pitchFamily="34" charset="0"/>
                        </a:rPr>
                        <a:t>Two</a:t>
                      </a:r>
                      <a:r>
                        <a:rPr lang="en-US" altLang="ko-KR" sz="1100" baseline="0" dirty="0" smtClean="0">
                          <a:latin typeface="Calibri" pitchFamily="34" charset="0"/>
                          <a:cs typeface="Calibri" pitchFamily="34" charset="0"/>
                        </a:rPr>
                        <a:t> Sounds</a:t>
                      </a:r>
                      <a:endParaRPr lang="ko-KR" altLang="en-US" sz="110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y, </a:t>
                      </a:r>
                      <a:r>
                        <a:rPr lang="en-US" altLang="ko-KR" sz="105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ea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05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Short u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50" b="0" baseline="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c, g</a:t>
                      </a:r>
                      <a:endParaRPr lang="ko-KR" altLang="en-US" sz="1050" b="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152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05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Review 1 (The Alphabet)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 smtClean="0">
                          <a:latin typeface="Calibri" pitchFamily="34" charset="0"/>
                          <a:cs typeface="Calibri" pitchFamily="34" charset="0"/>
                        </a:rPr>
                        <a:t>Silent Letters</a:t>
                      </a:r>
                      <a:endParaRPr lang="ko-KR" altLang="en-US" sz="1100" b="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kn</a:t>
                      </a:r>
                      <a:r>
                        <a:rPr lang="en-US" altLang="ko-KR" sz="105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altLang="ko-KR" sz="1050" b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tch</a:t>
                      </a:r>
                      <a:endParaRPr lang="ko-KR" altLang="en-US" sz="1050" b="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52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05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Review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 (Short Vowels)</a:t>
                      </a:r>
                      <a:endParaRPr lang="ko-KR" altLang="en-US" sz="105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mb</a:t>
                      </a:r>
                      <a:r>
                        <a:rPr lang="en-US" altLang="ko-KR" sz="105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altLang="ko-KR" sz="1050" b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wr</a:t>
                      </a:r>
                      <a:endParaRPr lang="ko-KR" altLang="en-US" sz="1050" b="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94857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4459" y="60932"/>
            <a:ext cx="6128086" cy="369332"/>
          </a:xfrm>
          <a:prstGeom prst="rect">
            <a:avLst/>
          </a:prstGeom>
        </p:spPr>
        <p:txBody>
          <a:bodyPr vert="horz" lIns="91256" tIns="45630" rIns="91256" bIns="45630" rtlCol="0" anchor="ctr">
            <a:noAutofit/>
          </a:bodyPr>
          <a:lstStyle>
            <a:defPPr>
              <a:defRPr lang="ko-K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buNone/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맑은 고딕" pitchFamily="50" charset="-127"/>
                <a:cs typeface="Tahoma" pitchFamily="34" charset="0"/>
              </a:defRPr>
            </a:lvl1pPr>
          </a:lstStyle>
          <a:p>
            <a:r>
              <a:rPr lang="en-US" altLang="ko-KR" dirty="0"/>
              <a:t> </a:t>
            </a:r>
            <a:r>
              <a:rPr lang="en-US" altLang="ko-KR" dirty="0" smtClean="0"/>
              <a:t>Textbook for Level 1-2 </a:t>
            </a:r>
            <a:r>
              <a:rPr lang="ko-KR" altLang="en-US" dirty="0" smtClean="0"/>
              <a:t> 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3092068" y="4400726"/>
            <a:ext cx="309634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latin typeface="Calibri" panose="020F0502020204030204" pitchFamily="34" charset="0"/>
              </a:rPr>
              <a:t>&lt;Practice Book&gt;</a:t>
            </a:r>
          </a:p>
          <a:p>
            <a:pPr algn="ctr"/>
            <a:endParaRPr lang="en-US" altLang="ko-KR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en-US" altLang="ko-K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constant and </a:t>
            </a:r>
          </a:p>
          <a:p>
            <a:pPr algn="ctr"/>
            <a:r>
              <a:rPr lang="en-US" altLang="ko-K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cumulative review with </a:t>
            </a:r>
          </a:p>
          <a:p>
            <a:pPr algn="ctr"/>
            <a:r>
              <a:rPr lang="en-US" altLang="ko-K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extension activities </a:t>
            </a:r>
          </a:p>
          <a:p>
            <a:pPr algn="ctr"/>
            <a:r>
              <a:rPr lang="en-US" altLang="ko-K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and at-home practice </a:t>
            </a:r>
            <a:endParaRPr lang="ko-KR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0855" y="4429286"/>
            <a:ext cx="316835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latin typeface="Calibri" panose="020F0502020204030204" pitchFamily="34" charset="0"/>
              </a:rPr>
              <a:t>&lt;Student Book&gt;</a:t>
            </a:r>
          </a:p>
          <a:p>
            <a:pPr algn="ctr"/>
            <a:r>
              <a:rPr lang="en-US" altLang="ko-K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en-US" altLang="ko-K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</a:br>
            <a:r>
              <a:rPr lang="en-US" altLang="ko-K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engaging listening, reading, speaking, and writing activities </a:t>
            </a:r>
          </a:p>
          <a:p>
            <a:pPr algn="ctr"/>
            <a:r>
              <a:rPr lang="en-US" altLang="ko-K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with creative, entertaining, and level-appropriate reading passages </a:t>
            </a:r>
          </a:p>
          <a:p>
            <a:pPr algn="ctr"/>
            <a:endParaRPr lang="en-US" altLang="ko-KR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ko-KR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550" t="644" r="906" b="1499"/>
          <a:stretch/>
        </p:blipFill>
        <p:spPr>
          <a:xfrm>
            <a:off x="395536" y="1042448"/>
            <a:ext cx="2448272" cy="310741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814" t="661" r="787" b="1945"/>
          <a:stretch/>
        </p:blipFill>
        <p:spPr>
          <a:xfrm>
            <a:off x="3295651" y="1082791"/>
            <a:ext cx="2445050" cy="309451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92544" y="1056503"/>
            <a:ext cx="2418250" cy="311386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20" name="TextBox 19"/>
          <p:cNvSpPr txBox="1"/>
          <p:nvPr/>
        </p:nvSpPr>
        <p:spPr>
          <a:xfrm>
            <a:off x="5984829" y="4376752"/>
            <a:ext cx="309634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latin typeface="Calibri" panose="020F0502020204030204" pitchFamily="34" charset="0"/>
              </a:rPr>
              <a:t>&lt;Theme Book&gt;</a:t>
            </a:r>
          </a:p>
          <a:p>
            <a:pPr algn="ctr"/>
            <a:endParaRPr lang="en-US" altLang="ko-KR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en-US" altLang="ko-K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linking the English classroom </a:t>
            </a:r>
          </a:p>
          <a:p>
            <a:pPr algn="ctr"/>
            <a:r>
              <a:rPr lang="en-US" altLang="ko-K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to the wider world and </a:t>
            </a:r>
          </a:p>
          <a:p>
            <a:pPr algn="ctr"/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m</a:t>
            </a:r>
            <a:r>
              <a:rPr lang="en-US" altLang="ko-K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otivating to speak English</a:t>
            </a:r>
          </a:p>
          <a:p>
            <a:pPr algn="ctr"/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w</a:t>
            </a:r>
            <a:r>
              <a:rPr lang="en-US" altLang="ko-K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ith daily words and expressions</a:t>
            </a:r>
          </a:p>
        </p:txBody>
      </p:sp>
      <p:pic>
        <p:nvPicPr>
          <p:cNvPr id="24" name="그림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824" t="1209" r="1564" b="890"/>
          <a:stretch/>
        </p:blipFill>
        <p:spPr>
          <a:xfrm>
            <a:off x="412240" y="1022996"/>
            <a:ext cx="2431567" cy="312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132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4459" y="60932"/>
            <a:ext cx="6128086" cy="369332"/>
          </a:xfrm>
          <a:prstGeom prst="rect">
            <a:avLst/>
          </a:prstGeom>
        </p:spPr>
        <p:txBody>
          <a:bodyPr vert="horz" lIns="91256" tIns="45630" rIns="91256" bIns="45630" rtlCol="0" anchor="ctr">
            <a:noAutofit/>
          </a:bodyPr>
          <a:lstStyle>
            <a:defPPr>
              <a:defRPr lang="ko-K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buNone/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맑은 고딕" pitchFamily="50" charset="-127"/>
                <a:cs typeface="Tahoma" pitchFamily="34" charset="0"/>
              </a:defRPr>
            </a:lvl1pPr>
          </a:lstStyle>
          <a:p>
            <a:r>
              <a:rPr lang="en-US" altLang="ko-KR" dirty="0"/>
              <a:t> </a:t>
            </a:r>
            <a:r>
              <a:rPr lang="en-US" altLang="ko-KR" dirty="0" smtClean="0"/>
              <a:t>Textbook for Level 3-10 </a:t>
            </a:r>
            <a:r>
              <a:rPr lang="ko-KR" altLang="en-US" dirty="0" smtClean="0"/>
              <a:t> 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5318581" y="4502682"/>
            <a:ext cx="309634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latin typeface="Calibri" panose="020F0502020204030204" pitchFamily="34" charset="0"/>
              </a:rPr>
              <a:t>&lt;Practice Book&gt;</a:t>
            </a:r>
          </a:p>
          <a:p>
            <a:pPr algn="ctr"/>
            <a:endParaRPr lang="en-US" altLang="ko-KR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en-US" altLang="ko-K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constant and cumulative review with extension activities </a:t>
            </a:r>
          </a:p>
          <a:p>
            <a:pPr algn="ctr"/>
            <a:r>
              <a:rPr lang="en-US" altLang="ko-K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and at-home practice </a:t>
            </a:r>
            <a:endParaRPr lang="ko-KR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3568" y="4433929"/>
            <a:ext cx="316835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latin typeface="Calibri" panose="020F0502020204030204" pitchFamily="34" charset="0"/>
              </a:rPr>
              <a:t>&lt;Student Book&gt;</a:t>
            </a:r>
          </a:p>
          <a:p>
            <a:pPr algn="ctr"/>
            <a:r>
              <a:rPr lang="en-US" altLang="ko-K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en-US" altLang="ko-K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</a:br>
            <a:r>
              <a:rPr lang="en-US" altLang="ko-K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engaging listening, reading, speaking, and writing activities </a:t>
            </a:r>
          </a:p>
          <a:p>
            <a:pPr algn="ctr"/>
            <a:r>
              <a:rPr lang="en-US" altLang="ko-K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with creative, entertaining, and level-appropriate reading passages </a:t>
            </a:r>
          </a:p>
          <a:p>
            <a:pPr algn="ctr"/>
            <a:endParaRPr lang="en-US" altLang="ko-KR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ko-KR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4996616" y="1076396"/>
            <a:ext cx="3639348" cy="2989385"/>
            <a:chOff x="5153156" y="692696"/>
            <a:chExt cx="4697076" cy="3357774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8782" t="772" r="819" b="-275"/>
            <a:stretch/>
          </p:blipFill>
          <p:spPr>
            <a:xfrm rot="20326227">
              <a:off x="5153156" y="875736"/>
              <a:ext cx="2387542" cy="311272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7" name="그림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8570" t="1279" r="1514" b="1629"/>
            <a:stretch/>
          </p:blipFill>
          <p:spPr>
            <a:xfrm>
              <a:off x="6351040" y="692696"/>
              <a:ext cx="2431567" cy="3126867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10" name="그림 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9212" t="835" r="389" b="835"/>
            <a:stretch/>
          </p:blipFill>
          <p:spPr>
            <a:xfrm rot="882827">
              <a:off x="7418665" y="923603"/>
              <a:ext cx="2431567" cy="3126867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</p:grpSp>
      <p:grpSp>
        <p:nvGrpSpPr>
          <p:cNvPr id="11" name="그룹 10"/>
          <p:cNvGrpSpPr/>
          <p:nvPr/>
        </p:nvGrpSpPr>
        <p:grpSpPr>
          <a:xfrm>
            <a:off x="483045" y="1121594"/>
            <a:ext cx="3551326" cy="3014802"/>
            <a:chOff x="297364" y="726339"/>
            <a:chExt cx="4589843" cy="3269191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9211" t="1133" r="1964" b="1133"/>
            <a:stretch/>
          </p:blipFill>
          <p:spPr>
            <a:xfrm rot="20657208">
              <a:off x="297364" y="831705"/>
              <a:ext cx="2431567" cy="3143607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9212" t="684" r="1176" b="684"/>
            <a:stretch/>
          </p:blipFill>
          <p:spPr>
            <a:xfrm>
              <a:off x="1472075" y="726339"/>
              <a:ext cx="2398071" cy="3143607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16" name="그림 1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8824" t="1209" r="1564" b="890"/>
            <a:stretch/>
          </p:blipFill>
          <p:spPr>
            <a:xfrm rot="851275">
              <a:off x="2455640" y="868663"/>
              <a:ext cx="2431567" cy="3126867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xmlns="" val="321305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4459" y="60932"/>
            <a:ext cx="6128086" cy="369332"/>
          </a:xfrm>
          <a:prstGeom prst="rect">
            <a:avLst/>
          </a:prstGeom>
        </p:spPr>
        <p:txBody>
          <a:bodyPr vert="horz" lIns="91256" tIns="45630" rIns="91256" bIns="45630" rtlCol="0" anchor="ctr">
            <a:noAutofit/>
          </a:bodyPr>
          <a:lstStyle>
            <a:defPPr>
              <a:defRPr lang="ko-K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buNone/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맑은 고딕" pitchFamily="50" charset="-127"/>
                <a:cs typeface="Tahoma" pitchFamily="34" charset="0"/>
              </a:defRPr>
            </a:lvl1pPr>
          </a:lstStyle>
          <a:p>
            <a:r>
              <a:rPr lang="en-US" altLang="ko-KR" dirty="0"/>
              <a:t> Concept for Phonics (Level </a:t>
            </a:r>
            <a:r>
              <a:rPr lang="en-US" altLang="ko-KR" dirty="0" smtClean="0"/>
              <a:t>1&amp;2</a:t>
            </a:r>
            <a:r>
              <a:rPr lang="en-US" altLang="ko-KR" dirty="0"/>
              <a:t>)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581347" y="569108"/>
            <a:ext cx="77444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Phonics program </a:t>
            </a:r>
            <a:r>
              <a:rPr lang="en-US" altLang="ko-KR" dirty="0" smtClean="0">
                <a:latin typeface="Calibri" panose="020F0502020204030204" pitchFamily="34" charset="0"/>
                <a:cs typeface="Calibri" panose="020F0502020204030204" pitchFamily="34" charset="0"/>
              </a:rPr>
              <a:t>systematically designed for young students to develop </a:t>
            </a:r>
          </a:p>
          <a:p>
            <a:pPr algn="ctr"/>
            <a:r>
              <a:rPr lang="en-US" altLang="ko-KR" dirty="0" smtClean="0">
                <a:latin typeface="Calibri" panose="020F0502020204030204" pitchFamily="34" charset="0"/>
                <a:cs typeface="Calibri" panose="020F0502020204030204" pitchFamily="34" charset="0"/>
              </a:rPr>
              <a:t>a comprehensive understanding of phonics and thematic words and expressions </a:t>
            </a:r>
            <a:endParaRPr lang="ko-KR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육각형 35"/>
          <p:cNvSpPr/>
          <p:nvPr/>
        </p:nvSpPr>
        <p:spPr>
          <a:xfrm rot="5400000">
            <a:off x="5602653" y="1939376"/>
            <a:ext cx="2808894" cy="2906664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2D050"/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8" name="타원 47"/>
          <p:cNvSpPr/>
          <p:nvPr/>
        </p:nvSpPr>
        <p:spPr>
          <a:xfrm>
            <a:off x="1771463" y="1961047"/>
            <a:ext cx="3092108" cy="3168352"/>
          </a:xfrm>
          <a:prstGeom prst="ellipse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2496729" y="2689993"/>
            <a:ext cx="1702787" cy="1696324"/>
            <a:chOff x="2735487" y="-48644"/>
            <a:chExt cx="1341513" cy="1554366"/>
          </a:xfrm>
        </p:grpSpPr>
        <p:sp>
          <p:nvSpPr>
            <p:cNvPr id="14" name="육각형 13"/>
            <p:cNvSpPr/>
            <p:nvPr/>
          </p:nvSpPr>
          <p:spPr>
            <a:xfrm rot="5400000">
              <a:off x="2629061" y="57782"/>
              <a:ext cx="1554366" cy="1341513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3">
                <a:lumMod val="20000"/>
                <a:lumOff val="80000"/>
              </a:schemeClr>
            </a:solidFill>
            <a:effectLst>
              <a:glow rad="1016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육각형 4"/>
            <p:cNvSpPr/>
            <p:nvPr/>
          </p:nvSpPr>
          <p:spPr>
            <a:xfrm>
              <a:off x="2932264" y="234830"/>
              <a:ext cx="902150" cy="10369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400" kern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887296" y="2795125"/>
            <a:ext cx="1494862" cy="1545135"/>
            <a:chOff x="2751420" y="-39959"/>
            <a:chExt cx="1310630" cy="1506471"/>
          </a:xfrm>
        </p:grpSpPr>
        <p:sp>
          <p:nvSpPr>
            <p:cNvPr id="20" name="육각형 19"/>
            <p:cNvSpPr/>
            <p:nvPr/>
          </p:nvSpPr>
          <p:spPr>
            <a:xfrm rot="5400000">
              <a:off x="2653499" y="57962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육각형 4"/>
            <p:cNvSpPr/>
            <p:nvPr/>
          </p:nvSpPr>
          <p:spPr>
            <a:xfrm>
              <a:off x="2932264" y="234830"/>
              <a:ext cx="902150" cy="10369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400" kern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3446642" y="1436117"/>
            <a:ext cx="1494862" cy="1545135"/>
            <a:chOff x="2826884" y="-32133"/>
            <a:chExt cx="1310630" cy="1506471"/>
          </a:xfrm>
        </p:grpSpPr>
        <p:sp>
          <p:nvSpPr>
            <p:cNvPr id="23" name="육각형 22"/>
            <p:cNvSpPr/>
            <p:nvPr/>
          </p:nvSpPr>
          <p:spPr>
            <a:xfrm rot="5400000">
              <a:off x="2728963" y="65788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육각형 4"/>
            <p:cNvSpPr/>
            <p:nvPr/>
          </p:nvSpPr>
          <p:spPr>
            <a:xfrm>
              <a:off x="2932264" y="234830"/>
              <a:ext cx="902150" cy="10369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400" kern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3421658" y="4104253"/>
            <a:ext cx="1494862" cy="1545135"/>
            <a:chOff x="2799497" y="-35301"/>
            <a:chExt cx="1310630" cy="1506471"/>
          </a:xfrm>
        </p:grpSpPr>
        <p:sp>
          <p:nvSpPr>
            <p:cNvPr id="27" name="육각형 26"/>
            <p:cNvSpPr/>
            <p:nvPr/>
          </p:nvSpPr>
          <p:spPr>
            <a:xfrm rot="5400000">
              <a:off x="2701576" y="62620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육각형 4"/>
            <p:cNvSpPr/>
            <p:nvPr/>
          </p:nvSpPr>
          <p:spPr>
            <a:xfrm>
              <a:off x="2932264" y="234830"/>
              <a:ext cx="902150" cy="10369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400" kern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1718702" y="4129173"/>
            <a:ext cx="1494862" cy="1545135"/>
            <a:chOff x="2728025" y="71"/>
            <a:chExt cx="1310630" cy="1506471"/>
          </a:xfrm>
        </p:grpSpPr>
        <p:sp>
          <p:nvSpPr>
            <p:cNvPr id="31" name="육각형 30"/>
            <p:cNvSpPr/>
            <p:nvPr/>
          </p:nvSpPr>
          <p:spPr>
            <a:xfrm rot="5400000">
              <a:off x="2630104" y="97992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육각형 4"/>
            <p:cNvSpPr/>
            <p:nvPr/>
          </p:nvSpPr>
          <p:spPr>
            <a:xfrm>
              <a:off x="2932264" y="234830"/>
              <a:ext cx="902150" cy="10369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400" kern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1747077" y="1436962"/>
            <a:ext cx="1494862" cy="1545135"/>
            <a:chOff x="2728025" y="71"/>
            <a:chExt cx="1310630" cy="1506471"/>
          </a:xfrm>
        </p:grpSpPr>
        <p:sp>
          <p:nvSpPr>
            <p:cNvPr id="34" name="육각형 33"/>
            <p:cNvSpPr/>
            <p:nvPr/>
          </p:nvSpPr>
          <p:spPr>
            <a:xfrm rot="5400000">
              <a:off x="2630104" y="97992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FF6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육각형 4"/>
            <p:cNvSpPr/>
            <p:nvPr/>
          </p:nvSpPr>
          <p:spPr>
            <a:xfrm>
              <a:off x="2932264" y="234830"/>
              <a:ext cx="902150" cy="10369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400" kern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466131" y="3122657"/>
            <a:ext cx="17639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Main Context: Decodable Text &amp; </a:t>
            </a:r>
          </a:p>
          <a:p>
            <a:pPr algn="ctr"/>
            <a:r>
              <a:rPr lang="en-US" altLang="ko-KR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Daily Expression </a:t>
            </a:r>
            <a:endParaRPr lang="ko-KR" alt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446642" y="1947074"/>
            <a:ext cx="1494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Letter-Sound </a:t>
            </a:r>
            <a:endParaRPr lang="en-US" altLang="ko-KR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Relationship</a:t>
            </a:r>
            <a:endParaRPr lang="ko-KR" alt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921122" y="4525771"/>
            <a:ext cx="10900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Daily Words &amp; Expressions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467187" y="4507488"/>
            <a:ext cx="14493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Basic </a:t>
            </a:r>
          </a:p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Communicative Functions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652120" y="2769461"/>
            <a:ext cx="274790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sz="1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Systematic and explicit phonics skills</a:t>
            </a:r>
          </a:p>
          <a:p>
            <a:endParaRPr lang="en-US" altLang="ko-KR" sz="15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sz="1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Thematic words and expressions</a:t>
            </a:r>
            <a:endParaRPr lang="en-US" altLang="ko-KR" sz="15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4327221" y="3206671"/>
            <a:ext cx="484632" cy="484632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6" name="갈매기형 수장 55"/>
          <p:cNvSpPr/>
          <p:nvPr/>
        </p:nvSpPr>
        <p:spPr>
          <a:xfrm>
            <a:off x="4653659" y="3203342"/>
            <a:ext cx="484632" cy="484632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7" name="갈매기형 수장 56"/>
          <p:cNvSpPr/>
          <p:nvPr/>
        </p:nvSpPr>
        <p:spPr>
          <a:xfrm>
            <a:off x="4990140" y="3198693"/>
            <a:ext cx="484632" cy="484632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8" name="왼쪽/오른쪽 화살표 57"/>
          <p:cNvSpPr/>
          <p:nvPr/>
        </p:nvSpPr>
        <p:spPr>
          <a:xfrm>
            <a:off x="986055" y="5778865"/>
            <a:ext cx="7258353" cy="603010"/>
          </a:xfrm>
          <a:prstGeom prst="leftRightArrow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400" b="1" dirty="0" smtClean="0"/>
              <a:t>Integrated Approach</a:t>
            </a:r>
            <a:endParaRPr lang="ko-KR" altLang="en-US" sz="14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1747077" y="1947919"/>
            <a:ext cx="1494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Word </a:t>
            </a:r>
          </a:p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Decoding</a:t>
            </a:r>
            <a:endParaRPr lang="ko-KR" alt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87296" y="3306082"/>
            <a:ext cx="1494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Immersive</a:t>
            </a:r>
          </a:p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Phonics Song</a:t>
            </a:r>
            <a:endParaRPr lang="ko-KR" alt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923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U자형 화살표 1032"/>
          <p:cNvSpPr/>
          <p:nvPr/>
        </p:nvSpPr>
        <p:spPr>
          <a:xfrm rot="5400000">
            <a:off x="2214334" y="-38980"/>
            <a:ext cx="4722332" cy="863396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10000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Learning Flow: Student Book &amp; Practice Book (Level 1&amp;2)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79512" y="6639163"/>
            <a:ext cx="28969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solidFill>
                  <a:prstClr val="black"/>
                </a:solidFill>
              </a:rPr>
              <a:t>* GPCs: Grapheme-phoneme correspondences</a:t>
            </a:r>
            <a:endParaRPr lang="ko-KR" altLang="en-US" sz="1000" dirty="0">
              <a:solidFill>
                <a:prstClr val="black"/>
              </a:solidFill>
            </a:endParaRPr>
          </a:p>
        </p:txBody>
      </p:sp>
      <p:grpSp>
        <p:nvGrpSpPr>
          <p:cNvPr id="30" name="그룹 29"/>
          <p:cNvGrpSpPr/>
          <p:nvPr/>
        </p:nvGrpSpPr>
        <p:grpSpPr>
          <a:xfrm>
            <a:off x="310657" y="1043317"/>
            <a:ext cx="1912575" cy="2330116"/>
            <a:chOff x="310657" y="1259341"/>
            <a:chExt cx="1912575" cy="2330116"/>
          </a:xfrm>
        </p:grpSpPr>
        <p:sp>
          <p:nvSpPr>
            <p:cNvPr id="16" name="직사각형 15"/>
            <p:cNvSpPr/>
            <p:nvPr/>
          </p:nvSpPr>
          <p:spPr>
            <a:xfrm>
              <a:off x="310657" y="1259341"/>
              <a:ext cx="191257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buNone/>
              </a:pPr>
              <a:r>
                <a:rPr lang="en-US" altLang="ko-KR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GPCs Introduction</a:t>
              </a:r>
              <a:endParaRPr lang="en-US" altLang="ko-KR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026" name="Picture 2" descr="C:\Users\sidneylee\OneDrive\00 2019\01 방과후 커리쿨럼\04 교재 PDF\BOOK_JPEG\Lesson1\Student Book\Lv.1_Student-Book_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040" y="1715577"/>
              <a:ext cx="1437873" cy="18738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그룹 28"/>
          <p:cNvGrpSpPr/>
          <p:nvPr/>
        </p:nvGrpSpPr>
        <p:grpSpPr>
          <a:xfrm>
            <a:off x="2600007" y="1124744"/>
            <a:ext cx="1791644" cy="2248689"/>
            <a:chOff x="2637770" y="1340768"/>
            <a:chExt cx="1791644" cy="2248689"/>
          </a:xfrm>
        </p:grpSpPr>
        <p:sp>
          <p:nvSpPr>
            <p:cNvPr id="17" name="직사각형 16"/>
            <p:cNvSpPr/>
            <p:nvPr/>
          </p:nvSpPr>
          <p:spPr>
            <a:xfrm>
              <a:off x="2637770" y="1340768"/>
              <a:ext cx="179164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buNone/>
              </a:pPr>
              <a:r>
                <a:rPr lang="en-US" altLang="ko-KR" b="1" dirty="0">
                  <a:latin typeface="Calibri" panose="020F0502020204030204" pitchFamily="34" charset="0"/>
                  <a:cs typeface="Calibri" panose="020F0502020204030204" pitchFamily="34" charset="0"/>
                </a:rPr>
                <a:t>Letter Formation</a:t>
              </a:r>
            </a:p>
          </p:txBody>
        </p:sp>
        <p:pic>
          <p:nvPicPr>
            <p:cNvPr id="1027" name="Picture 3" descr="C:\Users\sidneylee\OneDrive\00 2019\01 방과후 커리쿨럼\04 교재 PDF\BOOK_JPEG\Lesson1\Student Book\Lv.1_Student-Book_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6341" y="1902422"/>
              <a:ext cx="1294503" cy="16870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그룹 27"/>
          <p:cNvGrpSpPr/>
          <p:nvPr/>
        </p:nvGrpSpPr>
        <p:grpSpPr>
          <a:xfrm>
            <a:off x="4768426" y="1124744"/>
            <a:ext cx="1933093" cy="2173360"/>
            <a:chOff x="5004048" y="1340768"/>
            <a:chExt cx="1933093" cy="2173360"/>
          </a:xfrm>
        </p:grpSpPr>
        <p:sp>
          <p:nvSpPr>
            <p:cNvPr id="18" name="직사각형 17"/>
            <p:cNvSpPr/>
            <p:nvPr/>
          </p:nvSpPr>
          <p:spPr>
            <a:xfrm>
              <a:off x="5004048" y="1340768"/>
              <a:ext cx="193309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buNone/>
              </a:pPr>
              <a:r>
                <a:rPr lang="en-US" altLang="ko-KR" b="1" dirty="0">
                  <a:latin typeface="Calibri" panose="020F0502020204030204" pitchFamily="34" charset="0"/>
                  <a:cs typeface="Calibri" panose="020F0502020204030204" pitchFamily="34" charset="0"/>
                </a:rPr>
                <a:t>Letter Recognition</a:t>
              </a:r>
            </a:p>
          </p:txBody>
        </p:sp>
        <p:pic>
          <p:nvPicPr>
            <p:cNvPr id="1028" name="Picture 4" descr="C:\Users\sidneylee\OneDrive\00 2019\01 방과후 커리쿨럼\04 교재 PDF\BOOK_JPEG\Lesson1\Practice Book\Lv.1_Practice-Book_4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50636" y="1898230"/>
              <a:ext cx="1239917" cy="16158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7" name="그룹 26"/>
          <p:cNvGrpSpPr/>
          <p:nvPr/>
        </p:nvGrpSpPr>
        <p:grpSpPr>
          <a:xfrm>
            <a:off x="7078293" y="1089483"/>
            <a:ext cx="1837406" cy="2442413"/>
            <a:chOff x="7078293" y="1305507"/>
            <a:chExt cx="1837406" cy="2442413"/>
          </a:xfrm>
        </p:grpSpPr>
        <p:sp>
          <p:nvSpPr>
            <p:cNvPr id="19" name="직사각형 18"/>
            <p:cNvSpPr/>
            <p:nvPr/>
          </p:nvSpPr>
          <p:spPr>
            <a:xfrm>
              <a:off x="7078293" y="1305507"/>
              <a:ext cx="183740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buNone/>
              </a:pPr>
              <a:r>
                <a:rPr lang="en-US" altLang="ko-KR" b="1" dirty="0">
                  <a:latin typeface="Calibri" panose="020F0502020204030204" pitchFamily="34" charset="0"/>
                  <a:cs typeface="Calibri" panose="020F0502020204030204" pitchFamily="34" charset="0"/>
                </a:rPr>
                <a:t>Letter and Sound Correspondence</a:t>
              </a:r>
            </a:p>
          </p:txBody>
        </p:sp>
        <p:pic>
          <p:nvPicPr>
            <p:cNvPr id="1029" name="Picture 5" descr="C:\Users\sidneylee\OneDrive\00 2019\01 방과후 커리쿨럼\04 교재 PDF\BOOK_JPEG\Lesson1\Practice Book\Lv.1_Practice-Book_4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2221" y="2041274"/>
              <a:ext cx="1309551" cy="17066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5" name="그룹 24"/>
          <p:cNvGrpSpPr/>
          <p:nvPr/>
        </p:nvGrpSpPr>
        <p:grpSpPr>
          <a:xfrm>
            <a:off x="6172387" y="3913651"/>
            <a:ext cx="1939201" cy="2588355"/>
            <a:chOff x="510040" y="3790781"/>
            <a:chExt cx="1939201" cy="2588355"/>
          </a:xfrm>
        </p:grpSpPr>
        <p:sp>
          <p:nvSpPr>
            <p:cNvPr id="20" name="직사각형 19"/>
            <p:cNvSpPr/>
            <p:nvPr/>
          </p:nvSpPr>
          <p:spPr>
            <a:xfrm>
              <a:off x="510040" y="3790781"/>
              <a:ext cx="193920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buNone/>
              </a:pPr>
              <a:r>
                <a:rPr lang="en-US" altLang="ko-KR" b="1" dirty="0">
                  <a:latin typeface="Calibri" panose="020F0502020204030204" pitchFamily="34" charset="0"/>
                  <a:cs typeface="Calibri" panose="020F0502020204030204" pitchFamily="34" charset="0"/>
                </a:rPr>
                <a:t>Sounds in Words/ Word Meaning</a:t>
              </a:r>
            </a:p>
          </p:txBody>
        </p:sp>
        <p:pic>
          <p:nvPicPr>
            <p:cNvPr id="1030" name="Picture 6" descr="C:\Users\sidneylee\OneDrive\00 2019\01 방과후 커리쿨럼\04 교재 PDF\BOOK_JPEG\Lesson1\Practice Book\Lv.1_Practice-Book_5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9572" y="4497068"/>
              <a:ext cx="1444156" cy="1882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그룹 23"/>
          <p:cNvGrpSpPr/>
          <p:nvPr/>
        </p:nvGrpSpPr>
        <p:grpSpPr>
          <a:xfrm>
            <a:off x="3562289" y="3818305"/>
            <a:ext cx="2236378" cy="2779047"/>
            <a:chOff x="3402284" y="3754394"/>
            <a:chExt cx="2236378" cy="2779047"/>
          </a:xfrm>
        </p:grpSpPr>
        <p:sp>
          <p:nvSpPr>
            <p:cNvPr id="21" name="직사각형 20"/>
            <p:cNvSpPr/>
            <p:nvPr/>
          </p:nvSpPr>
          <p:spPr>
            <a:xfrm>
              <a:off x="3402284" y="3754394"/>
              <a:ext cx="223637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buNone/>
              </a:pPr>
              <a:r>
                <a:rPr lang="en-US" altLang="ko-KR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Word Meaning/ Recognition</a:t>
              </a:r>
              <a:endParaRPr lang="en-US" altLang="ko-KR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031" name="Picture 7" descr="C:\Users\sidneylee\OneDrive\00 2019\01 방과후 커리쿨럼\04 교재 PDF\BOOK_JPEG\Lesson1\Student Book\Lv.1_Student-Book_9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6192" y="4437112"/>
              <a:ext cx="1608563" cy="20963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그룹 25"/>
          <p:cNvGrpSpPr/>
          <p:nvPr/>
        </p:nvGrpSpPr>
        <p:grpSpPr>
          <a:xfrm>
            <a:off x="1691680" y="3960203"/>
            <a:ext cx="1524994" cy="2495250"/>
            <a:chOff x="6431382" y="4005064"/>
            <a:chExt cx="1524994" cy="2495250"/>
          </a:xfrm>
        </p:grpSpPr>
        <p:sp>
          <p:nvSpPr>
            <p:cNvPr id="22" name="직사각형 21"/>
            <p:cNvSpPr/>
            <p:nvPr/>
          </p:nvSpPr>
          <p:spPr>
            <a:xfrm>
              <a:off x="6473970" y="4005064"/>
              <a:ext cx="143981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buNone/>
              </a:pPr>
              <a:r>
                <a:rPr lang="en-US" altLang="ko-KR" b="1" dirty="0">
                  <a:latin typeface="Calibri" panose="020F0502020204030204" pitchFamily="34" charset="0"/>
                  <a:cs typeface="Calibri" panose="020F0502020204030204" pitchFamily="34" charset="0"/>
                </a:rPr>
                <a:t>Phonics Song</a:t>
              </a:r>
            </a:p>
          </p:txBody>
        </p:sp>
        <p:pic>
          <p:nvPicPr>
            <p:cNvPr id="1032" name="Picture 8" descr="C:\Users\sidneylee\OneDrive\00 2019\01 방과후 커리쿨럼\04 교재 PDF\BOOK_JPEG\Lesson1\Student Book\Lv.1_Student-Book_11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1382" y="4512896"/>
              <a:ext cx="1524994" cy="19874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34" name="TextBox 1033"/>
          <p:cNvSpPr txBox="1"/>
          <p:nvPr/>
        </p:nvSpPr>
        <p:spPr>
          <a:xfrm>
            <a:off x="310657" y="620688"/>
            <a:ext cx="1912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PHONICS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698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U자형 화살표 1032"/>
          <p:cNvSpPr/>
          <p:nvPr/>
        </p:nvSpPr>
        <p:spPr>
          <a:xfrm rot="5400000">
            <a:off x="2351350" y="26896"/>
            <a:ext cx="4722332" cy="863396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10000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Learning Flow: Theme Book (Level 1&amp;2)</a:t>
            </a:r>
            <a:endParaRPr lang="ko-KR" altLang="en-US" dirty="0"/>
          </a:p>
        </p:txBody>
      </p:sp>
      <p:grpSp>
        <p:nvGrpSpPr>
          <p:cNvPr id="4" name="그룹 3"/>
          <p:cNvGrpSpPr/>
          <p:nvPr/>
        </p:nvGrpSpPr>
        <p:grpSpPr>
          <a:xfrm>
            <a:off x="918996" y="988600"/>
            <a:ext cx="1619553" cy="2834135"/>
            <a:chOff x="798753" y="692696"/>
            <a:chExt cx="1619553" cy="2834135"/>
          </a:xfrm>
        </p:grpSpPr>
        <p:sp>
          <p:nvSpPr>
            <p:cNvPr id="16" name="직사각형 15"/>
            <p:cNvSpPr/>
            <p:nvPr/>
          </p:nvSpPr>
          <p:spPr>
            <a:xfrm>
              <a:off x="798753" y="692696"/>
              <a:ext cx="161955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buNone/>
              </a:pPr>
              <a:r>
                <a:rPr lang="en-US" altLang="ko-KR" b="1" dirty="0">
                  <a:latin typeface="Calibri" panose="020F0502020204030204" pitchFamily="34" charset="0"/>
                  <a:cs typeface="Calibri" panose="020F0502020204030204" pitchFamily="34" charset="0"/>
                </a:rPr>
                <a:t>Word Intro &amp; Practice</a:t>
              </a:r>
            </a:p>
          </p:txBody>
        </p:sp>
        <p:pic>
          <p:nvPicPr>
            <p:cNvPr id="2050" name="Picture 2" descr="C:\Users\sidneylee\OneDrive\00 2019\01 방과후 커리쿨럼\04 교재 PDF\BOOK_JPEG\Lesson1\Theme Book\Lv.1_Theme-Book_B1_1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0000" t="2143" r="2328" b="1217"/>
            <a:stretch/>
          </p:blipFill>
          <p:spPr bwMode="auto">
            <a:xfrm>
              <a:off x="798753" y="1366831"/>
              <a:ext cx="1561945" cy="21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그룹 4"/>
          <p:cNvGrpSpPr/>
          <p:nvPr/>
        </p:nvGrpSpPr>
        <p:grpSpPr>
          <a:xfrm>
            <a:off x="3420808" y="980728"/>
            <a:ext cx="1613311" cy="2849878"/>
            <a:chOff x="3004786" y="764704"/>
            <a:chExt cx="1613311" cy="2849878"/>
          </a:xfrm>
        </p:grpSpPr>
        <p:sp>
          <p:nvSpPr>
            <p:cNvPr id="17" name="직사각형 16"/>
            <p:cNvSpPr/>
            <p:nvPr/>
          </p:nvSpPr>
          <p:spPr>
            <a:xfrm>
              <a:off x="3004786" y="764704"/>
              <a:ext cx="157517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buNone/>
              </a:pPr>
              <a:r>
                <a:rPr lang="en-US" altLang="ko-KR" b="1" dirty="0">
                  <a:latin typeface="Calibri" panose="020F0502020204030204" pitchFamily="34" charset="0"/>
                  <a:cs typeface="Calibri" panose="020F0502020204030204" pitchFamily="34" charset="0"/>
                </a:rPr>
                <a:t>Word Practice </a:t>
              </a:r>
              <a:endPara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lvl="0" algn="ctr">
                <a:buNone/>
              </a:pPr>
              <a:r>
                <a:rPr lang="en-US" altLang="ko-KR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&amp; </a:t>
              </a:r>
              <a:r>
                <a:rPr lang="en-US" altLang="ko-KR" b="1" dirty="0">
                  <a:latin typeface="Calibri" panose="020F0502020204030204" pitchFamily="34" charset="0"/>
                  <a:cs typeface="Calibri" panose="020F0502020204030204" pitchFamily="34" charset="0"/>
                </a:rPr>
                <a:t>Check-up</a:t>
              </a:r>
            </a:p>
          </p:txBody>
        </p:sp>
        <p:pic>
          <p:nvPicPr>
            <p:cNvPr id="2051" name="Picture 3" descr="C:\Users\sidneylee\OneDrive\00 2019\01 방과후 커리쿨럼\04 교재 PDF\BOOK_JPEG\Lesson1\Theme Book\Lv.1_Theme-Book_B1_2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57" t="1716" r="50000" b="1787"/>
            <a:stretch/>
          </p:blipFill>
          <p:spPr bwMode="auto">
            <a:xfrm>
              <a:off x="3021990" y="1454582"/>
              <a:ext cx="1596107" cy="21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그룹 6"/>
          <p:cNvGrpSpPr/>
          <p:nvPr/>
        </p:nvGrpSpPr>
        <p:grpSpPr>
          <a:xfrm>
            <a:off x="7028434" y="3840300"/>
            <a:ext cx="1580801" cy="2838467"/>
            <a:chOff x="7142417" y="2318485"/>
            <a:chExt cx="1580801" cy="2838467"/>
          </a:xfrm>
        </p:grpSpPr>
        <p:sp>
          <p:nvSpPr>
            <p:cNvPr id="19" name="직사각형 18"/>
            <p:cNvSpPr/>
            <p:nvPr/>
          </p:nvSpPr>
          <p:spPr>
            <a:xfrm>
              <a:off x="7142417" y="2318485"/>
              <a:ext cx="158080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buNone/>
              </a:pPr>
              <a:r>
                <a:rPr lang="en-US" altLang="ko-KR" b="1" dirty="0">
                  <a:latin typeface="Calibri" panose="020F0502020204030204" pitchFamily="34" charset="0"/>
                  <a:cs typeface="Calibri" panose="020F0502020204030204" pitchFamily="34" charset="0"/>
                </a:rPr>
                <a:t>Expression Check-up</a:t>
              </a:r>
            </a:p>
          </p:txBody>
        </p:sp>
        <p:pic>
          <p:nvPicPr>
            <p:cNvPr id="2053" name="Picture 5" descr="C:\Users\sidneylee\OneDrive\00 2019\01 방과후 커리쿨럼\04 교재 PDF\BOOK_JPEG\Lesson1\Theme Book\Lv.1_Theme-Book_B1_3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0000" t="1857" r="2037" b="2072"/>
            <a:stretch/>
          </p:blipFill>
          <p:spPr bwMode="auto">
            <a:xfrm>
              <a:off x="7142418" y="2996952"/>
              <a:ext cx="1580800" cy="21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그룹 7"/>
          <p:cNvGrpSpPr/>
          <p:nvPr/>
        </p:nvGrpSpPr>
        <p:grpSpPr>
          <a:xfrm>
            <a:off x="4698731" y="4101937"/>
            <a:ext cx="1692000" cy="2832810"/>
            <a:chOff x="5127620" y="3635038"/>
            <a:chExt cx="1692000" cy="2832810"/>
          </a:xfrm>
        </p:grpSpPr>
        <p:sp>
          <p:nvSpPr>
            <p:cNvPr id="20" name="직사각형 19"/>
            <p:cNvSpPr/>
            <p:nvPr/>
          </p:nvSpPr>
          <p:spPr>
            <a:xfrm>
              <a:off x="5127620" y="3635038"/>
              <a:ext cx="16920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buNone/>
              </a:pPr>
              <a:r>
                <a:rPr lang="en-US" altLang="ko-KR" b="1" dirty="0">
                  <a:latin typeface="Calibri" panose="020F0502020204030204" pitchFamily="34" charset="0"/>
                  <a:cs typeface="Calibri" panose="020F0502020204030204" pitchFamily="34" charset="0"/>
                </a:rPr>
                <a:t>Communication Games</a:t>
              </a:r>
            </a:p>
          </p:txBody>
        </p:sp>
        <p:pic>
          <p:nvPicPr>
            <p:cNvPr id="2054" name="Picture 6" descr="C:\Users\sidneylee\OneDrive\00 2019\01 방과후 커리쿨럼\04 교재 PDF\BOOK_JPEG\Lesson1\Theme Book\Lv.1_Theme-Book_B1_4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0007" t="2143" r="2231" b="3353"/>
            <a:stretch/>
          </p:blipFill>
          <p:spPr bwMode="auto">
            <a:xfrm>
              <a:off x="5173497" y="4307848"/>
              <a:ext cx="1600246" cy="21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그룹 8"/>
          <p:cNvGrpSpPr/>
          <p:nvPr/>
        </p:nvGrpSpPr>
        <p:grpSpPr>
          <a:xfrm>
            <a:off x="2189029" y="4068135"/>
            <a:ext cx="1872000" cy="2866612"/>
            <a:chOff x="1901907" y="3574757"/>
            <a:chExt cx="1872000" cy="2866612"/>
          </a:xfrm>
        </p:grpSpPr>
        <p:sp>
          <p:nvSpPr>
            <p:cNvPr id="21" name="직사각형 20"/>
            <p:cNvSpPr/>
            <p:nvPr/>
          </p:nvSpPr>
          <p:spPr>
            <a:xfrm>
              <a:off x="1901907" y="3574757"/>
              <a:ext cx="18720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buNone/>
              </a:pPr>
              <a:r>
                <a:rPr lang="en-US" altLang="ko-KR" b="1" dirty="0">
                  <a:latin typeface="Calibri" panose="020F0502020204030204" pitchFamily="34" charset="0"/>
                  <a:cs typeface="Calibri" panose="020F0502020204030204" pitchFamily="34" charset="0"/>
                </a:rPr>
                <a:t>More Words &amp; Expression Intro</a:t>
              </a:r>
            </a:p>
          </p:txBody>
        </p:sp>
        <p:pic>
          <p:nvPicPr>
            <p:cNvPr id="2055" name="Picture 7" descr="C:\Users\sidneylee\OneDrive\00 2019\01 방과후 커리쿨럼\04 교재 PDF\BOOK_JPEG\Lesson1\Theme Book\Lv.1_Theme-Book_B1_5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60" t="2143" r="49784" b="1928"/>
            <a:stretch/>
          </p:blipFill>
          <p:spPr bwMode="auto">
            <a:xfrm>
              <a:off x="2029936" y="4281369"/>
              <a:ext cx="1615942" cy="21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그룹 5"/>
          <p:cNvGrpSpPr/>
          <p:nvPr/>
        </p:nvGrpSpPr>
        <p:grpSpPr>
          <a:xfrm>
            <a:off x="5916379" y="1029313"/>
            <a:ext cx="1776960" cy="2752708"/>
            <a:chOff x="5131231" y="692696"/>
            <a:chExt cx="1776960" cy="2752708"/>
          </a:xfrm>
        </p:grpSpPr>
        <p:pic>
          <p:nvPicPr>
            <p:cNvPr id="2052" name="Picture 4" descr="C:\Users\sidneylee\OneDrive\00 2019\01 방과후 커리쿨럼\04 교재 PDF\BOOK_JPEG\Lesson1\Theme Book\Lv.1_Theme-Book_B1_3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57" t="2000" r="49927" b="2071"/>
            <a:stretch/>
          </p:blipFill>
          <p:spPr bwMode="auto">
            <a:xfrm>
              <a:off x="5215716" y="1285404"/>
              <a:ext cx="1607991" cy="21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직사각형 17"/>
            <p:cNvSpPr/>
            <p:nvPr/>
          </p:nvSpPr>
          <p:spPr>
            <a:xfrm>
              <a:off x="5131231" y="692696"/>
              <a:ext cx="177696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buNone/>
              </a:pPr>
              <a:r>
                <a:rPr lang="en-US" altLang="ko-KR" b="1" dirty="0">
                  <a:latin typeface="Calibri" panose="020F0502020204030204" pitchFamily="34" charset="0"/>
                  <a:cs typeface="Calibri" panose="020F0502020204030204" pitchFamily="34" charset="0"/>
                </a:rPr>
                <a:t>Expression Intro </a:t>
              </a:r>
              <a:endPara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lvl="0" algn="ctr">
                <a:buNone/>
              </a:pPr>
              <a:r>
                <a:rPr lang="en-US" altLang="ko-KR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&amp; </a:t>
              </a:r>
              <a:r>
                <a:rPr lang="en-US" altLang="ko-KR" b="1" dirty="0">
                  <a:latin typeface="Calibri" panose="020F0502020204030204" pitchFamily="34" charset="0"/>
                  <a:cs typeface="Calibri" panose="020F0502020204030204" pitchFamily="34" charset="0"/>
                </a:rPr>
                <a:t>Practice</a:t>
              </a: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310657" y="620688"/>
            <a:ext cx="3897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Daily Expression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975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4459" y="60932"/>
            <a:ext cx="6128086" cy="369332"/>
          </a:xfrm>
          <a:prstGeom prst="rect">
            <a:avLst/>
          </a:prstGeom>
        </p:spPr>
        <p:txBody>
          <a:bodyPr vert="horz" lIns="91256" tIns="45630" rIns="91256" bIns="45630" rtlCol="0" anchor="ctr">
            <a:noAutofit/>
          </a:bodyPr>
          <a:lstStyle>
            <a:defPPr>
              <a:defRPr lang="ko-K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buNone/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맑은 고딕" pitchFamily="50" charset="-127"/>
                <a:cs typeface="Tahoma" pitchFamily="34" charset="0"/>
              </a:defRPr>
            </a:lvl1pPr>
          </a:lstStyle>
          <a:p>
            <a:r>
              <a:rPr lang="en-US" altLang="ko-KR" dirty="0"/>
              <a:t> Concept for Pre-Reading (Level </a:t>
            </a:r>
            <a:r>
              <a:rPr lang="en-US" altLang="ko-KR" dirty="0" smtClean="0"/>
              <a:t>3&amp;4)</a:t>
            </a:r>
            <a:endParaRPr lang="en-US" altLang="ko-KR" dirty="0"/>
          </a:p>
        </p:txBody>
      </p:sp>
      <p:sp>
        <p:nvSpPr>
          <p:cNvPr id="5" name="직사각형 4"/>
          <p:cNvSpPr/>
          <p:nvPr/>
        </p:nvSpPr>
        <p:spPr>
          <a:xfrm>
            <a:off x="683568" y="569108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Pre-reading program</a:t>
            </a:r>
            <a:r>
              <a:rPr lang="en-US" altLang="ko-KR" dirty="0" smtClean="0">
                <a:latin typeface="Calibri" panose="020F0502020204030204" pitchFamily="34" charset="0"/>
                <a:cs typeface="Calibri" panose="020F0502020204030204" pitchFamily="34" charset="0"/>
              </a:rPr>
              <a:t> systematically designed </a:t>
            </a:r>
          </a:p>
          <a:p>
            <a:pPr algn="ctr"/>
            <a:r>
              <a:rPr lang="en-US" altLang="ko-KR" dirty="0" smtClean="0">
                <a:latin typeface="Calibri" panose="020F0502020204030204" pitchFamily="34" charset="0"/>
                <a:cs typeface="Calibri" panose="020F0502020204030204" pitchFamily="34" charset="0"/>
              </a:rPr>
              <a:t>for young students with solid understanding of phonics </a:t>
            </a:r>
            <a:endParaRPr lang="ko-KR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육각형 35"/>
          <p:cNvSpPr/>
          <p:nvPr/>
        </p:nvSpPr>
        <p:spPr>
          <a:xfrm rot="5400000">
            <a:off x="5602653" y="1939376"/>
            <a:ext cx="2808894" cy="2906664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2D050"/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8" name="타원 47"/>
          <p:cNvSpPr/>
          <p:nvPr/>
        </p:nvSpPr>
        <p:spPr>
          <a:xfrm>
            <a:off x="1771463" y="1961047"/>
            <a:ext cx="3092108" cy="3168352"/>
          </a:xfrm>
          <a:prstGeom prst="ellipse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2540295" y="2723533"/>
            <a:ext cx="1530086" cy="1594259"/>
            <a:chOff x="2735487" y="-48644"/>
            <a:chExt cx="1341513" cy="1554366"/>
          </a:xfrm>
        </p:grpSpPr>
        <p:sp>
          <p:nvSpPr>
            <p:cNvPr id="14" name="육각형 13"/>
            <p:cNvSpPr/>
            <p:nvPr/>
          </p:nvSpPr>
          <p:spPr>
            <a:xfrm rot="5400000">
              <a:off x="2629061" y="57782"/>
              <a:ext cx="1554366" cy="1341513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3">
                <a:lumMod val="20000"/>
                <a:lumOff val="80000"/>
              </a:schemeClr>
            </a:solidFill>
            <a:effectLst>
              <a:glow rad="1016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육각형 4"/>
            <p:cNvSpPr/>
            <p:nvPr/>
          </p:nvSpPr>
          <p:spPr>
            <a:xfrm>
              <a:off x="2932264" y="234830"/>
              <a:ext cx="902150" cy="10369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400" kern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875001" y="2795125"/>
            <a:ext cx="1494862" cy="1545135"/>
            <a:chOff x="2751420" y="-39959"/>
            <a:chExt cx="1310630" cy="1506471"/>
          </a:xfrm>
        </p:grpSpPr>
        <p:sp>
          <p:nvSpPr>
            <p:cNvPr id="20" name="육각형 19"/>
            <p:cNvSpPr/>
            <p:nvPr/>
          </p:nvSpPr>
          <p:spPr>
            <a:xfrm rot="5400000">
              <a:off x="2653499" y="57962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육각형 4"/>
            <p:cNvSpPr/>
            <p:nvPr/>
          </p:nvSpPr>
          <p:spPr>
            <a:xfrm>
              <a:off x="2932264" y="234830"/>
              <a:ext cx="902150" cy="10369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400" kern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3446641" y="1436117"/>
            <a:ext cx="1494862" cy="1545135"/>
            <a:chOff x="2826884" y="-32133"/>
            <a:chExt cx="1310630" cy="1506471"/>
          </a:xfrm>
        </p:grpSpPr>
        <p:sp>
          <p:nvSpPr>
            <p:cNvPr id="23" name="육각형 22"/>
            <p:cNvSpPr/>
            <p:nvPr/>
          </p:nvSpPr>
          <p:spPr>
            <a:xfrm rot="5400000">
              <a:off x="2728963" y="65788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육각형 4"/>
            <p:cNvSpPr/>
            <p:nvPr/>
          </p:nvSpPr>
          <p:spPr>
            <a:xfrm>
              <a:off x="2932264" y="234830"/>
              <a:ext cx="902150" cy="10369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400" kern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3421658" y="4104253"/>
            <a:ext cx="1494862" cy="1545135"/>
            <a:chOff x="2799497" y="-35301"/>
            <a:chExt cx="1310630" cy="1506471"/>
          </a:xfrm>
        </p:grpSpPr>
        <p:sp>
          <p:nvSpPr>
            <p:cNvPr id="27" name="육각형 26"/>
            <p:cNvSpPr/>
            <p:nvPr/>
          </p:nvSpPr>
          <p:spPr>
            <a:xfrm rot="5400000">
              <a:off x="2701576" y="62620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육각형 4"/>
            <p:cNvSpPr/>
            <p:nvPr/>
          </p:nvSpPr>
          <p:spPr>
            <a:xfrm>
              <a:off x="2932264" y="234830"/>
              <a:ext cx="902150" cy="10369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400" kern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1740615" y="4109193"/>
            <a:ext cx="1494862" cy="1545135"/>
            <a:chOff x="2728025" y="71"/>
            <a:chExt cx="1310630" cy="1506471"/>
          </a:xfrm>
        </p:grpSpPr>
        <p:sp>
          <p:nvSpPr>
            <p:cNvPr id="31" name="육각형 30"/>
            <p:cNvSpPr/>
            <p:nvPr/>
          </p:nvSpPr>
          <p:spPr>
            <a:xfrm rot="5400000">
              <a:off x="2630104" y="97992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육각형 4"/>
            <p:cNvSpPr/>
            <p:nvPr/>
          </p:nvSpPr>
          <p:spPr>
            <a:xfrm>
              <a:off x="2932264" y="234830"/>
              <a:ext cx="902150" cy="10369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400" kern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1712224" y="1436962"/>
            <a:ext cx="1494862" cy="1545135"/>
            <a:chOff x="2728025" y="71"/>
            <a:chExt cx="1310630" cy="1506471"/>
          </a:xfrm>
        </p:grpSpPr>
        <p:sp>
          <p:nvSpPr>
            <p:cNvPr id="34" name="육각형 33"/>
            <p:cNvSpPr/>
            <p:nvPr/>
          </p:nvSpPr>
          <p:spPr>
            <a:xfrm rot="5400000">
              <a:off x="2630104" y="97992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FF6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육각형 4"/>
            <p:cNvSpPr/>
            <p:nvPr/>
          </p:nvSpPr>
          <p:spPr>
            <a:xfrm>
              <a:off x="2932264" y="234830"/>
              <a:ext cx="902150" cy="10369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400" kern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529361" y="3228275"/>
            <a:ext cx="1551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Main Context: Story </a:t>
            </a:r>
            <a:endParaRPr lang="ko-KR" alt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459133" y="1947074"/>
            <a:ext cx="1469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Vocabulary</a:t>
            </a:r>
          </a:p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Recognition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747542" y="1947919"/>
            <a:ext cx="1424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Sentence</a:t>
            </a:r>
          </a:p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Comprehension </a:t>
            </a:r>
            <a:endParaRPr lang="ko-KR" alt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943035" y="4620150"/>
            <a:ext cx="1090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Basic </a:t>
            </a:r>
          </a:p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Writing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31290" y="3306082"/>
            <a:ext cx="1382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Reading </a:t>
            </a:r>
          </a:p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Comprehension</a:t>
            </a:r>
            <a:endParaRPr lang="ko-KR" alt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562958" y="4615210"/>
            <a:ext cx="1212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Basic </a:t>
            </a:r>
          </a:p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Speaking 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712530" y="2814253"/>
            <a:ext cx="2747902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sz="1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Lay the </a:t>
            </a:r>
            <a:r>
              <a:rPr lang="en-US" altLang="ko-KR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foundation </a:t>
            </a:r>
            <a:r>
              <a:rPr lang="en-US" altLang="ko-KR" sz="1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for basic comprehension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altLang="ko-KR" sz="15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sz="1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Basic communication skills </a:t>
            </a:r>
            <a:endParaRPr lang="en-US" altLang="ko-KR" sz="15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4327221" y="3206671"/>
            <a:ext cx="484632" cy="484632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6" name="갈매기형 수장 55"/>
          <p:cNvSpPr/>
          <p:nvPr/>
        </p:nvSpPr>
        <p:spPr>
          <a:xfrm>
            <a:off x="4653659" y="3203342"/>
            <a:ext cx="484632" cy="484632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7" name="갈매기형 수장 56"/>
          <p:cNvSpPr/>
          <p:nvPr/>
        </p:nvSpPr>
        <p:spPr>
          <a:xfrm>
            <a:off x="4990140" y="3198693"/>
            <a:ext cx="484632" cy="484632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8" name="왼쪽/오른쪽 화살표 57"/>
          <p:cNvSpPr/>
          <p:nvPr/>
        </p:nvSpPr>
        <p:spPr>
          <a:xfrm>
            <a:off x="986055" y="5778865"/>
            <a:ext cx="7258353" cy="603010"/>
          </a:xfrm>
          <a:prstGeom prst="leftRightArrow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400" b="1" dirty="0" smtClean="0"/>
              <a:t>Integrated Approach</a:t>
            </a:r>
            <a:endParaRPr lang="ko-KR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xmlns="" val="405652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Learning Flow: Student Book &amp; Practice Book (Level </a:t>
            </a:r>
            <a:r>
              <a:rPr lang="en-US" altLang="ko-KR" dirty="0" smtClean="0"/>
              <a:t>3&amp;4)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3200973" y="539094"/>
            <a:ext cx="2955204" cy="64182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3625963" y="676930"/>
            <a:ext cx="2105223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Listening&amp; Reading 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880759" y="692696"/>
            <a:ext cx="1250855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Vocabulary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6611405" y="676930"/>
            <a:ext cx="2023439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Speaking </a:t>
            </a:r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&amp; </a:t>
            </a:r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Writing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27719" y="3491716"/>
            <a:ext cx="2307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Word Intro &amp; Practice 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33384" y="6381328"/>
            <a:ext cx="1896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Word Recognition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236977" y="3491716"/>
            <a:ext cx="28831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Sentence </a:t>
            </a:r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Comprehension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236977" y="6381328"/>
            <a:ext cx="28831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Reading Comprehension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6905620" y="3491716"/>
            <a:ext cx="1585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Basic </a:t>
            </a:r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Speaking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954448" y="6381328"/>
            <a:ext cx="1488035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Basic </a:t>
            </a:r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Writing 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4" name="Picture 2" descr="C:\Users\sidneylee\OneDrive\00 2019\01 방과후 커리쿨럼\04 교재 PDF\BOOK_JPEG\Lesson5\Student Book\Lv.5_Student-Book_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820" y="3865346"/>
            <a:ext cx="1795416" cy="233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sidneylee\OneDrive\00 2019\01 방과후 커리쿨럼\04 교재 PDF\BOOK_JPEG\Lesson5\Student Book\Lv.5_Student-Book_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3875" y="1196752"/>
            <a:ext cx="1709399" cy="2227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sidneylee\OneDrive\00 2019\01 방과후 커리쿨럼\04 교재 PDF\BOOK_JPEG\Lesson5\Student Book\Lv.5_Student-Book_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8978" y="3980438"/>
            <a:ext cx="1719192" cy="224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sidneylee\OneDrive\00 2019\01 방과후 커리쿨럼\04 교재 PDF\BOOK_JPEG\Lesson5\Student Book\Lv.5_Student-Book_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65244" y="1041217"/>
            <a:ext cx="1666443" cy="217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sidneylee\OneDrive\00 2019\01 방과후 커리쿨럼\04 교재 PDF\BOOK_JPEG\Lesson5\Student Book\Lv.5_Student-Book_1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0823" y="3859205"/>
            <a:ext cx="1935285" cy="252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idneylee\OneDrive\00 2019\01 방과후 커리쿨럼\04 교재 PDF\BOOK_JPEG\Lesson5\Student Book\Lv.5_Student-Book_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175" y="1294362"/>
            <a:ext cx="1377488" cy="179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sidneylee\OneDrive\00 2019\01 방과후 커리쿨럼\04 교재 PDF\BOOK_JPEG\Lesson5\Student Book\Lv.5_Student-Book_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1763" y="1593721"/>
            <a:ext cx="1461182" cy="19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6073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4459" y="60932"/>
            <a:ext cx="6128086" cy="369332"/>
          </a:xfrm>
          <a:prstGeom prst="rect">
            <a:avLst/>
          </a:prstGeom>
        </p:spPr>
        <p:txBody>
          <a:bodyPr vert="horz" lIns="91256" tIns="45630" rIns="91256" bIns="45630" rtlCol="0" anchor="ctr">
            <a:noAutofit/>
          </a:bodyPr>
          <a:lstStyle>
            <a:defPPr>
              <a:defRPr lang="ko-K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buNone/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맑은 고딕" pitchFamily="50" charset="-127"/>
                <a:cs typeface="Tahoma" pitchFamily="34" charset="0"/>
              </a:defRPr>
            </a:lvl1pPr>
          </a:lstStyle>
          <a:p>
            <a:r>
              <a:rPr lang="en-US" altLang="ko-KR" dirty="0"/>
              <a:t> Concept for Reading (Level </a:t>
            </a:r>
            <a:r>
              <a:rPr lang="en-US" altLang="ko-KR" dirty="0" smtClean="0"/>
              <a:t>5-7)</a:t>
            </a:r>
            <a:endParaRPr lang="en-US" altLang="ko-KR" dirty="0"/>
          </a:p>
        </p:txBody>
      </p:sp>
      <p:sp>
        <p:nvSpPr>
          <p:cNvPr id="5" name="직사각형 4"/>
          <p:cNvSpPr/>
          <p:nvPr/>
        </p:nvSpPr>
        <p:spPr>
          <a:xfrm>
            <a:off x="305966" y="569108"/>
            <a:ext cx="84983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Early Reading program </a:t>
            </a:r>
            <a:r>
              <a:rPr lang="en-US" altLang="ko-KR" dirty="0" smtClean="0">
                <a:latin typeface="Calibri" panose="020F0502020204030204" pitchFamily="34" charset="0"/>
                <a:cs typeface="Calibri" panose="020F0502020204030204" pitchFamily="34" charset="0"/>
              </a:rPr>
              <a:t>systematically designed for students </a:t>
            </a:r>
          </a:p>
          <a:p>
            <a:pPr algn="ctr"/>
            <a:r>
              <a:rPr lang="en-US" altLang="ko-KR" dirty="0" smtClean="0">
                <a:latin typeface="Calibri" panose="020F0502020204030204" pitchFamily="34" charset="0"/>
                <a:cs typeface="Calibri" panose="020F0502020204030204" pitchFamily="34" charset="0"/>
              </a:rPr>
              <a:t>to develop foundation for basic comprehension, fundamental speaking, and writing skills </a:t>
            </a:r>
            <a:endParaRPr lang="ko-KR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육각형 35"/>
          <p:cNvSpPr/>
          <p:nvPr/>
        </p:nvSpPr>
        <p:spPr>
          <a:xfrm rot="5400000">
            <a:off x="5602653" y="1939376"/>
            <a:ext cx="2808894" cy="2906664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2D050"/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9" name="그룹 48"/>
          <p:cNvGrpSpPr/>
          <p:nvPr/>
        </p:nvGrpSpPr>
        <p:grpSpPr>
          <a:xfrm>
            <a:off x="917696" y="1412776"/>
            <a:ext cx="4314760" cy="4218211"/>
            <a:chOff x="920334" y="1847495"/>
            <a:chExt cx="4314760" cy="4218211"/>
          </a:xfrm>
        </p:grpSpPr>
        <p:sp>
          <p:nvSpPr>
            <p:cNvPr id="48" name="타원 47"/>
            <p:cNvSpPr/>
            <p:nvPr/>
          </p:nvSpPr>
          <p:spPr>
            <a:xfrm>
              <a:off x="1822737" y="2372425"/>
              <a:ext cx="3092108" cy="3168352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920334" y="1847495"/>
              <a:ext cx="4076508" cy="4218211"/>
              <a:chOff x="1107558" y="1774855"/>
              <a:chExt cx="3574106" cy="4112658"/>
            </a:xfrm>
          </p:grpSpPr>
          <p:grpSp>
            <p:nvGrpSpPr>
              <p:cNvPr id="13" name="그룹 12"/>
              <p:cNvGrpSpPr/>
              <p:nvPr/>
            </p:nvGrpSpPr>
            <p:grpSpPr>
              <a:xfrm>
                <a:off x="2563238" y="3030056"/>
                <a:ext cx="1341513" cy="1554366"/>
                <a:chOff x="2735487" y="-48644"/>
                <a:chExt cx="1341513" cy="1554366"/>
              </a:xfrm>
            </p:grpSpPr>
            <p:sp>
              <p:nvSpPr>
                <p:cNvPr id="14" name="육각형 13"/>
                <p:cNvSpPr/>
                <p:nvPr/>
              </p:nvSpPr>
              <p:spPr>
                <a:xfrm rot="5400000">
                  <a:off x="2629061" y="57782"/>
                  <a:ext cx="1554366" cy="1341513"/>
                </a:xfrm>
                <a:prstGeom prst="hexagon">
                  <a:avLst>
                    <a:gd name="adj" fmla="val 25000"/>
                    <a:gd name="vf" fmla="val 115470"/>
                  </a:avLst>
                </a:prstGeom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scene3d>
                  <a:camera prst="orthographicFront"/>
                  <a:lightRig rig="threePt" dir="t"/>
                </a:scene3d>
                <a:sp3d>
                  <a:bevelT w="114300" prst="artDeco"/>
                </a:sp3d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ko-KR" altLang="en-US" sz="1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" name="육각형 4"/>
                <p:cNvSpPr/>
                <p:nvPr/>
              </p:nvSpPr>
              <p:spPr>
                <a:xfrm>
                  <a:off x="2932264" y="234830"/>
                  <a:ext cx="902150" cy="1036955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68580" tIns="68580" rIns="68580" bIns="68580" numCol="1" spcCol="1270" anchor="ctr" anchorCtr="0">
                  <a:noAutofit/>
                </a:bodyPr>
                <a:lstStyle/>
                <a:p>
                  <a:pPr lvl="0" algn="ctr" defTabSz="800100" latinLnBrk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ko-KR" altLang="en-US" sz="1400" kern="12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6" name="그룹 15"/>
              <p:cNvGrpSpPr/>
              <p:nvPr/>
            </p:nvGrpSpPr>
            <p:grpSpPr>
              <a:xfrm>
                <a:off x="1107558" y="3099856"/>
                <a:ext cx="1310630" cy="1506471"/>
                <a:chOff x="2746211" y="-39959"/>
                <a:chExt cx="1310630" cy="1506471"/>
              </a:xfrm>
            </p:grpSpPr>
            <p:sp>
              <p:nvSpPr>
                <p:cNvPr id="20" name="육각형 19"/>
                <p:cNvSpPr/>
                <p:nvPr/>
              </p:nvSpPr>
              <p:spPr>
                <a:xfrm rot="5400000">
                  <a:off x="2648290" y="57962"/>
                  <a:ext cx="1506471" cy="1310630"/>
                </a:xfrm>
                <a:prstGeom prst="hexagon">
                  <a:avLst>
                    <a:gd name="adj" fmla="val 25000"/>
                    <a:gd name="vf" fmla="val 115470"/>
                  </a:avLst>
                </a:prstGeom>
                <a:solidFill>
                  <a:schemeClr val="accent3">
                    <a:lumMod val="40000"/>
                    <a:lumOff val="60000"/>
                  </a:schemeClr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1" name="육각형 4"/>
                <p:cNvSpPr/>
                <p:nvPr/>
              </p:nvSpPr>
              <p:spPr>
                <a:xfrm>
                  <a:off x="2932264" y="234830"/>
                  <a:ext cx="902150" cy="1036955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68580" tIns="68580" rIns="68580" bIns="68580" numCol="1" spcCol="1270" anchor="ctr" anchorCtr="0">
                  <a:noAutofit/>
                </a:bodyPr>
                <a:lstStyle/>
                <a:p>
                  <a:pPr lvl="0" algn="ctr" defTabSz="800100" latinLnBrk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ko-KR" altLang="en-US" sz="1400" kern="12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2" name="그룹 21"/>
              <p:cNvGrpSpPr/>
              <p:nvPr/>
            </p:nvGrpSpPr>
            <p:grpSpPr>
              <a:xfrm>
                <a:off x="3371034" y="1774855"/>
                <a:ext cx="1310630" cy="1506471"/>
                <a:chOff x="2830447" y="-32133"/>
                <a:chExt cx="1310630" cy="1506471"/>
              </a:xfrm>
            </p:grpSpPr>
            <p:sp>
              <p:nvSpPr>
                <p:cNvPr id="23" name="육각형 22"/>
                <p:cNvSpPr/>
                <p:nvPr/>
              </p:nvSpPr>
              <p:spPr>
                <a:xfrm rot="5400000">
                  <a:off x="2732526" y="65788"/>
                  <a:ext cx="1506471" cy="1310630"/>
                </a:xfrm>
                <a:prstGeom prst="hexagon">
                  <a:avLst>
                    <a:gd name="adj" fmla="val 25000"/>
                    <a:gd name="vf" fmla="val 115470"/>
                  </a:avLst>
                </a:prstGeom>
                <a:solidFill>
                  <a:schemeClr val="accent6">
                    <a:lumMod val="40000"/>
                    <a:lumOff val="60000"/>
                  </a:schemeClr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" name="육각형 4"/>
                <p:cNvSpPr/>
                <p:nvPr/>
              </p:nvSpPr>
              <p:spPr>
                <a:xfrm>
                  <a:off x="2932264" y="234830"/>
                  <a:ext cx="902150" cy="1036955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68580" tIns="68580" rIns="68580" bIns="68580" numCol="1" spcCol="1270" anchor="ctr" anchorCtr="0">
                  <a:noAutofit/>
                </a:bodyPr>
                <a:lstStyle/>
                <a:p>
                  <a:pPr lvl="0" algn="ctr" defTabSz="800100" latinLnBrk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ko-KR" altLang="en-US" sz="1400" kern="12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5" name="그룹 24"/>
              <p:cNvGrpSpPr/>
              <p:nvPr/>
            </p:nvGrpSpPr>
            <p:grpSpPr>
              <a:xfrm>
                <a:off x="3358764" y="4376226"/>
                <a:ext cx="1310630" cy="1506471"/>
                <a:chOff x="2812695" y="-35301"/>
                <a:chExt cx="1310630" cy="1506471"/>
              </a:xfrm>
            </p:grpSpPr>
            <p:sp>
              <p:nvSpPr>
                <p:cNvPr id="27" name="육각형 26"/>
                <p:cNvSpPr/>
                <p:nvPr/>
              </p:nvSpPr>
              <p:spPr>
                <a:xfrm rot="5400000">
                  <a:off x="2714774" y="62620"/>
                  <a:ext cx="1506471" cy="1310630"/>
                </a:xfrm>
                <a:prstGeom prst="hexagon">
                  <a:avLst>
                    <a:gd name="adj" fmla="val 25000"/>
                    <a:gd name="vf" fmla="val 115470"/>
                  </a:avLst>
                </a:prstGeom>
                <a:solidFill>
                  <a:schemeClr val="accent4">
                    <a:lumMod val="40000"/>
                    <a:lumOff val="60000"/>
                  </a:schemeClr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" name="육각형 4"/>
                <p:cNvSpPr/>
                <p:nvPr/>
              </p:nvSpPr>
              <p:spPr>
                <a:xfrm>
                  <a:off x="2932264" y="234830"/>
                  <a:ext cx="902150" cy="1036955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68580" tIns="68580" rIns="68580" bIns="68580" numCol="1" spcCol="1270" anchor="ctr" anchorCtr="0">
                  <a:noAutofit/>
                </a:bodyPr>
                <a:lstStyle/>
                <a:p>
                  <a:pPr lvl="0" algn="ctr" defTabSz="800100" latinLnBrk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ko-KR" altLang="en-US" sz="1400" kern="12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0" name="그룹 29"/>
              <p:cNvGrpSpPr/>
              <p:nvPr/>
            </p:nvGrpSpPr>
            <p:grpSpPr>
              <a:xfrm>
                <a:off x="1871699" y="4381042"/>
                <a:ext cx="1310630" cy="1506471"/>
                <a:chOff x="2728024" y="71"/>
                <a:chExt cx="1310630" cy="1506471"/>
              </a:xfrm>
            </p:grpSpPr>
            <p:sp>
              <p:nvSpPr>
                <p:cNvPr id="31" name="육각형 30"/>
                <p:cNvSpPr/>
                <p:nvPr/>
              </p:nvSpPr>
              <p:spPr>
                <a:xfrm rot="5400000">
                  <a:off x="2630103" y="97992"/>
                  <a:ext cx="1506471" cy="1310630"/>
                </a:xfrm>
                <a:prstGeom prst="hexagon">
                  <a:avLst>
                    <a:gd name="adj" fmla="val 25000"/>
                    <a:gd name="vf" fmla="val 115470"/>
                  </a:avLst>
                </a:prstGeom>
                <a:solidFill>
                  <a:schemeClr val="accent5">
                    <a:lumMod val="40000"/>
                    <a:lumOff val="60000"/>
                  </a:schemeClr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2" name="육각형 4"/>
                <p:cNvSpPr/>
                <p:nvPr/>
              </p:nvSpPr>
              <p:spPr>
                <a:xfrm>
                  <a:off x="2932264" y="234830"/>
                  <a:ext cx="902150" cy="1036955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68580" tIns="68580" rIns="68580" bIns="68580" numCol="1" spcCol="1270" anchor="ctr" anchorCtr="0">
                  <a:noAutofit/>
                </a:bodyPr>
                <a:lstStyle/>
                <a:p>
                  <a:pPr lvl="0" algn="ctr" defTabSz="800100" latinLnBrk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ko-KR" altLang="en-US" sz="1400" kern="12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3" name="그룹 32"/>
              <p:cNvGrpSpPr/>
              <p:nvPr/>
            </p:nvGrpSpPr>
            <p:grpSpPr>
              <a:xfrm>
                <a:off x="1844787" y="1775679"/>
                <a:ext cx="1310630" cy="1506471"/>
                <a:chOff x="2726004" y="71"/>
                <a:chExt cx="1310630" cy="1506471"/>
              </a:xfrm>
            </p:grpSpPr>
            <p:sp>
              <p:nvSpPr>
                <p:cNvPr id="34" name="육각형 33"/>
                <p:cNvSpPr/>
                <p:nvPr/>
              </p:nvSpPr>
              <p:spPr>
                <a:xfrm rot="5400000">
                  <a:off x="2628083" y="97992"/>
                  <a:ext cx="1506471" cy="1310630"/>
                </a:xfrm>
                <a:prstGeom prst="hexagon">
                  <a:avLst>
                    <a:gd name="adj" fmla="val 25000"/>
                    <a:gd name="vf" fmla="val 115470"/>
                  </a:avLst>
                </a:prstGeom>
                <a:solidFill>
                  <a:srgbClr val="FFFF66"/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5" name="육각형 4"/>
                <p:cNvSpPr/>
                <p:nvPr/>
              </p:nvSpPr>
              <p:spPr>
                <a:xfrm>
                  <a:off x="2932264" y="234830"/>
                  <a:ext cx="902150" cy="1036955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68580" tIns="68580" rIns="68580" bIns="68580" numCol="1" spcCol="1270" anchor="ctr" anchorCtr="0">
                  <a:noAutofit/>
                </a:bodyPr>
                <a:lstStyle/>
                <a:p>
                  <a:pPr lvl="0" algn="ctr" defTabSz="800100" latinLnBrk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ko-KR" altLang="en-US" sz="1400" kern="12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sp>
          <p:nvSpPr>
            <p:cNvPr id="37" name="TextBox 36"/>
            <p:cNvSpPr txBox="1"/>
            <p:nvPr/>
          </p:nvSpPr>
          <p:spPr>
            <a:xfrm>
              <a:off x="3514471" y="2358453"/>
              <a:ext cx="14698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Knowledge Activation  </a:t>
              </a:r>
              <a:endParaRPr lang="ko-KR" altLang="en-US" sz="14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796510" y="2143855"/>
              <a:ext cx="142422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Vocabulary </a:t>
              </a:r>
              <a:r>
                <a:rPr lang="en-US" altLang="ko-KR" sz="1200" i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w/definition</a:t>
              </a:r>
              <a:r>
                <a:rPr lang="en-US" altLang="ko-KR" sz="14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</a:p>
            <a:p>
              <a:pPr algn="ctr"/>
              <a:r>
                <a:rPr lang="en-US" altLang="ko-KR" sz="14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&amp; Chunk Recognition</a:t>
              </a:r>
              <a:endParaRPr lang="en-US" altLang="ko-KR" sz="14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235736" y="4918867"/>
              <a:ext cx="199935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Sentence Structure Recognition &amp; </a:t>
              </a:r>
            </a:p>
            <a:p>
              <a:pPr algn="ctr"/>
              <a:r>
                <a:rPr lang="en-US" altLang="ko-KR" sz="14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Summary Writing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935135" y="3609739"/>
              <a:ext cx="146525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Reading Comprehension &amp; Reading Skill</a:t>
              </a:r>
              <a:endParaRPr lang="ko-KR" altLang="en-US" sz="14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698797" y="5031529"/>
              <a:ext cx="16810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Storytelling &amp;</a:t>
              </a:r>
            </a:p>
            <a:p>
              <a:pPr algn="ctr"/>
              <a:r>
                <a:rPr lang="en-US" altLang="ko-KR" sz="14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Dialogue Creation</a:t>
              </a: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712530" y="2720129"/>
            <a:ext cx="274790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sz="1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Foundation for basic comprehension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altLang="ko-KR" sz="15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sz="1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Foundation for fundamental speaking and writing skills</a:t>
            </a:r>
            <a:endParaRPr lang="en-US" altLang="ko-KR" sz="15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4327221" y="3206671"/>
            <a:ext cx="484632" cy="484632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6" name="갈매기형 수장 55"/>
          <p:cNvSpPr/>
          <p:nvPr/>
        </p:nvSpPr>
        <p:spPr>
          <a:xfrm>
            <a:off x="4653659" y="3203342"/>
            <a:ext cx="484632" cy="484632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7" name="갈매기형 수장 56"/>
          <p:cNvSpPr/>
          <p:nvPr/>
        </p:nvSpPr>
        <p:spPr>
          <a:xfrm>
            <a:off x="4990140" y="3198693"/>
            <a:ext cx="484632" cy="484632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8" name="왼쪽/오른쪽 화살표 57"/>
          <p:cNvSpPr/>
          <p:nvPr/>
        </p:nvSpPr>
        <p:spPr>
          <a:xfrm>
            <a:off x="986055" y="5778865"/>
            <a:ext cx="7258353" cy="603010"/>
          </a:xfrm>
          <a:prstGeom prst="leftRightArrow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400" b="1" dirty="0" smtClean="0"/>
              <a:t>Integrated Approach</a:t>
            </a:r>
            <a:endParaRPr lang="ko-KR" altLang="en-US" sz="14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2505985" y="3057806"/>
            <a:ext cx="17639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Main Context: Story</a:t>
            </a:r>
          </a:p>
          <a:p>
            <a:pPr algn="ctr"/>
            <a:r>
              <a:rPr lang="en-US" altLang="ko-KR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(*Nonfiction: </a:t>
            </a:r>
          </a:p>
          <a:p>
            <a:pPr algn="ctr"/>
            <a:r>
              <a:rPr lang="en-US" altLang="ko-KR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Exposure ONLY)</a:t>
            </a:r>
            <a:endParaRPr lang="ko-KR" alt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867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4459" y="60932"/>
            <a:ext cx="6128086" cy="369332"/>
          </a:xfrm>
          <a:prstGeom prst="rect">
            <a:avLst/>
          </a:prstGeom>
        </p:spPr>
        <p:txBody>
          <a:bodyPr vert="horz" lIns="91256" tIns="45630" rIns="91256" bIns="45630" rtlCol="0" anchor="ctr">
            <a:noAutofit/>
          </a:bodyPr>
          <a:lstStyle>
            <a:defPPr>
              <a:defRPr lang="ko-K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buNone/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맑은 고딕" pitchFamily="50" charset="-127"/>
                <a:cs typeface="Tahoma" pitchFamily="34" charset="0"/>
              </a:defRPr>
            </a:lvl1pPr>
          </a:lstStyle>
          <a:p>
            <a:r>
              <a:rPr lang="en-US" altLang="ko-KR" dirty="0"/>
              <a:t> Concept for Reading (Level </a:t>
            </a:r>
            <a:r>
              <a:rPr lang="en-US" altLang="ko-KR" dirty="0" smtClean="0"/>
              <a:t>8-10)</a:t>
            </a:r>
            <a:endParaRPr lang="en-US" altLang="ko-KR" dirty="0"/>
          </a:p>
        </p:txBody>
      </p:sp>
      <p:sp>
        <p:nvSpPr>
          <p:cNvPr id="5" name="직사각형 4"/>
          <p:cNvSpPr/>
          <p:nvPr/>
        </p:nvSpPr>
        <p:spPr>
          <a:xfrm>
            <a:off x="191928" y="569108"/>
            <a:ext cx="87264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Fluent Reading program </a:t>
            </a:r>
            <a:r>
              <a:rPr lang="en-US" altLang="ko-KR" dirty="0" smtClean="0">
                <a:latin typeface="Calibri" panose="020F0502020204030204" pitchFamily="34" charset="0"/>
                <a:cs typeface="Calibri" panose="020F0502020204030204" pitchFamily="34" charset="0"/>
              </a:rPr>
              <a:t>systematically designed for students </a:t>
            </a:r>
          </a:p>
          <a:p>
            <a:pPr algn="ctr"/>
            <a:r>
              <a:rPr lang="en-US" altLang="ko-KR" dirty="0" smtClean="0">
                <a:latin typeface="Calibri" panose="020F0502020204030204" pitchFamily="34" charset="0"/>
                <a:cs typeface="Calibri" panose="020F0502020204030204" pitchFamily="34" charset="0"/>
              </a:rPr>
              <a:t>to develop strong foundation for comprehension, fundamental speaking, and writing skills </a:t>
            </a:r>
            <a:endParaRPr lang="ko-KR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육각형 35"/>
          <p:cNvSpPr/>
          <p:nvPr/>
        </p:nvSpPr>
        <p:spPr>
          <a:xfrm rot="5400000">
            <a:off x="5602653" y="1939376"/>
            <a:ext cx="2808894" cy="2906664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2D050"/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9" name="그룹 48"/>
          <p:cNvGrpSpPr/>
          <p:nvPr/>
        </p:nvGrpSpPr>
        <p:grpSpPr>
          <a:xfrm>
            <a:off x="923637" y="1412776"/>
            <a:ext cx="4066503" cy="4218211"/>
            <a:chOff x="926275" y="1847495"/>
            <a:chExt cx="4066503" cy="4218211"/>
          </a:xfrm>
        </p:grpSpPr>
        <p:sp>
          <p:nvSpPr>
            <p:cNvPr id="48" name="타원 47"/>
            <p:cNvSpPr/>
            <p:nvPr/>
          </p:nvSpPr>
          <p:spPr>
            <a:xfrm>
              <a:off x="1822737" y="2372425"/>
              <a:ext cx="3092108" cy="3168352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926275" y="1847495"/>
              <a:ext cx="4066503" cy="4218211"/>
              <a:chOff x="1112767" y="1774855"/>
              <a:chExt cx="3565334" cy="4112658"/>
            </a:xfrm>
          </p:grpSpPr>
          <p:grpSp>
            <p:nvGrpSpPr>
              <p:cNvPr id="13" name="그룹 12"/>
              <p:cNvGrpSpPr/>
              <p:nvPr/>
            </p:nvGrpSpPr>
            <p:grpSpPr>
              <a:xfrm>
                <a:off x="2563238" y="3030056"/>
                <a:ext cx="1341513" cy="1554366"/>
                <a:chOff x="2735487" y="-48644"/>
                <a:chExt cx="1341513" cy="1554366"/>
              </a:xfrm>
            </p:grpSpPr>
            <p:sp>
              <p:nvSpPr>
                <p:cNvPr id="14" name="육각형 13"/>
                <p:cNvSpPr/>
                <p:nvPr/>
              </p:nvSpPr>
              <p:spPr>
                <a:xfrm rot="5400000">
                  <a:off x="2629061" y="57782"/>
                  <a:ext cx="1554366" cy="1341513"/>
                </a:xfrm>
                <a:prstGeom prst="hexagon">
                  <a:avLst>
                    <a:gd name="adj" fmla="val 25000"/>
                    <a:gd name="vf" fmla="val 115470"/>
                  </a:avLst>
                </a:prstGeom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scene3d>
                  <a:camera prst="orthographicFront"/>
                  <a:lightRig rig="threePt" dir="t"/>
                </a:scene3d>
                <a:sp3d>
                  <a:bevelT w="114300" prst="artDeco"/>
                </a:sp3d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ko-KR" altLang="en-US" sz="1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" name="육각형 4"/>
                <p:cNvSpPr/>
                <p:nvPr/>
              </p:nvSpPr>
              <p:spPr>
                <a:xfrm>
                  <a:off x="2932264" y="234830"/>
                  <a:ext cx="902150" cy="1036955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68580" tIns="68580" rIns="68580" bIns="68580" numCol="1" spcCol="1270" anchor="ctr" anchorCtr="0">
                  <a:noAutofit/>
                </a:bodyPr>
                <a:lstStyle/>
                <a:p>
                  <a:pPr lvl="0" algn="ctr" defTabSz="800100" latinLnBrk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ko-KR" altLang="en-US" sz="1400" kern="12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6" name="그룹 15"/>
              <p:cNvGrpSpPr/>
              <p:nvPr/>
            </p:nvGrpSpPr>
            <p:grpSpPr>
              <a:xfrm>
                <a:off x="1112767" y="3099856"/>
                <a:ext cx="1310630" cy="1506471"/>
                <a:chOff x="2751420" y="-39959"/>
                <a:chExt cx="1310630" cy="1506471"/>
              </a:xfrm>
            </p:grpSpPr>
            <p:sp>
              <p:nvSpPr>
                <p:cNvPr id="20" name="육각형 19"/>
                <p:cNvSpPr/>
                <p:nvPr/>
              </p:nvSpPr>
              <p:spPr>
                <a:xfrm rot="5400000">
                  <a:off x="2653499" y="57962"/>
                  <a:ext cx="1506471" cy="1310630"/>
                </a:xfrm>
                <a:prstGeom prst="hexagon">
                  <a:avLst>
                    <a:gd name="adj" fmla="val 25000"/>
                    <a:gd name="vf" fmla="val 115470"/>
                  </a:avLst>
                </a:prstGeom>
                <a:solidFill>
                  <a:schemeClr val="accent3">
                    <a:lumMod val="40000"/>
                    <a:lumOff val="60000"/>
                  </a:schemeClr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1" name="육각형 4"/>
                <p:cNvSpPr/>
                <p:nvPr/>
              </p:nvSpPr>
              <p:spPr>
                <a:xfrm>
                  <a:off x="2932264" y="234830"/>
                  <a:ext cx="902150" cy="1036955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68580" tIns="68580" rIns="68580" bIns="68580" numCol="1" spcCol="1270" anchor="ctr" anchorCtr="0">
                  <a:noAutofit/>
                </a:bodyPr>
                <a:lstStyle/>
                <a:p>
                  <a:pPr lvl="0" algn="ctr" defTabSz="800100" latinLnBrk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ko-KR" altLang="en-US" sz="1400" kern="12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2" name="그룹 21"/>
              <p:cNvGrpSpPr/>
              <p:nvPr/>
            </p:nvGrpSpPr>
            <p:grpSpPr>
              <a:xfrm>
                <a:off x="3367471" y="1774855"/>
                <a:ext cx="1310630" cy="1506471"/>
                <a:chOff x="2826884" y="-32133"/>
                <a:chExt cx="1310630" cy="1506471"/>
              </a:xfrm>
            </p:grpSpPr>
            <p:sp>
              <p:nvSpPr>
                <p:cNvPr id="23" name="육각형 22"/>
                <p:cNvSpPr/>
                <p:nvPr/>
              </p:nvSpPr>
              <p:spPr>
                <a:xfrm rot="5400000">
                  <a:off x="2728963" y="65788"/>
                  <a:ext cx="1506471" cy="1310630"/>
                </a:xfrm>
                <a:prstGeom prst="hexagon">
                  <a:avLst>
                    <a:gd name="adj" fmla="val 25000"/>
                    <a:gd name="vf" fmla="val 115470"/>
                  </a:avLst>
                </a:prstGeom>
                <a:solidFill>
                  <a:schemeClr val="accent6">
                    <a:lumMod val="40000"/>
                    <a:lumOff val="60000"/>
                  </a:schemeClr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" name="육각형 4"/>
                <p:cNvSpPr/>
                <p:nvPr/>
              </p:nvSpPr>
              <p:spPr>
                <a:xfrm>
                  <a:off x="2932264" y="234830"/>
                  <a:ext cx="902150" cy="1036955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68580" tIns="68580" rIns="68580" bIns="68580" numCol="1" spcCol="1270" anchor="ctr" anchorCtr="0">
                  <a:noAutofit/>
                </a:bodyPr>
                <a:lstStyle/>
                <a:p>
                  <a:pPr lvl="0" algn="ctr" defTabSz="800100" latinLnBrk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ko-KR" altLang="en-US" sz="1400" kern="12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5" name="그룹 24"/>
              <p:cNvGrpSpPr/>
              <p:nvPr/>
            </p:nvGrpSpPr>
            <p:grpSpPr>
              <a:xfrm>
                <a:off x="3345566" y="4376226"/>
                <a:ext cx="1310630" cy="1506471"/>
                <a:chOff x="2799497" y="-35301"/>
                <a:chExt cx="1310630" cy="1506471"/>
              </a:xfrm>
            </p:grpSpPr>
            <p:sp>
              <p:nvSpPr>
                <p:cNvPr id="27" name="육각형 26"/>
                <p:cNvSpPr/>
                <p:nvPr/>
              </p:nvSpPr>
              <p:spPr>
                <a:xfrm rot="5400000">
                  <a:off x="2701576" y="62620"/>
                  <a:ext cx="1506471" cy="1310630"/>
                </a:xfrm>
                <a:prstGeom prst="hexagon">
                  <a:avLst>
                    <a:gd name="adj" fmla="val 25000"/>
                    <a:gd name="vf" fmla="val 115470"/>
                  </a:avLst>
                </a:prstGeom>
                <a:solidFill>
                  <a:schemeClr val="accent4">
                    <a:lumMod val="40000"/>
                    <a:lumOff val="60000"/>
                  </a:schemeClr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" name="육각형 4"/>
                <p:cNvSpPr/>
                <p:nvPr/>
              </p:nvSpPr>
              <p:spPr>
                <a:xfrm>
                  <a:off x="2932264" y="234830"/>
                  <a:ext cx="902150" cy="1036955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68580" tIns="68580" rIns="68580" bIns="68580" numCol="1" spcCol="1270" anchor="ctr" anchorCtr="0">
                  <a:noAutofit/>
                </a:bodyPr>
                <a:lstStyle/>
                <a:p>
                  <a:pPr lvl="0" algn="ctr" defTabSz="800100" latinLnBrk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ko-KR" altLang="en-US" sz="1400" kern="12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0" name="그룹 29"/>
              <p:cNvGrpSpPr/>
              <p:nvPr/>
            </p:nvGrpSpPr>
            <p:grpSpPr>
              <a:xfrm>
                <a:off x="1871700" y="4381042"/>
                <a:ext cx="1310630" cy="1506471"/>
                <a:chOff x="2728025" y="71"/>
                <a:chExt cx="1310630" cy="1506471"/>
              </a:xfrm>
            </p:grpSpPr>
            <p:sp>
              <p:nvSpPr>
                <p:cNvPr id="31" name="육각형 30"/>
                <p:cNvSpPr/>
                <p:nvPr/>
              </p:nvSpPr>
              <p:spPr>
                <a:xfrm rot="5400000">
                  <a:off x="2630104" y="97992"/>
                  <a:ext cx="1506471" cy="1310630"/>
                </a:xfrm>
                <a:prstGeom prst="hexagon">
                  <a:avLst>
                    <a:gd name="adj" fmla="val 25000"/>
                    <a:gd name="vf" fmla="val 115470"/>
                  </a:avLst>
                </a:prstGeom>
                <a:solidFill>
                  <a:schemeClr val="accent5">
                    <a:lumMod val="40000"/>
                    <a:lumOff val="60000"/>
                  </a:schemeClr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2" name="육각형 4"/>
                <p:cNvSpPr/>
                <p:nvPr/>
              </p:nvSpPr>
              <p:spPr>
                <a:xfrm>
                  <a:off x="2932264" y="234830"/>
                  <a:ext cx="902150" cy="1036955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68580" tIns="68580" rIns="68580" bIns="68580" numCol="1" spcCol="1270" anchor="ctr" anchorCtr="0">
                  <a:noAutofit/>
                </a:bodyPr>
                <a:lstStyle/>
                <a:p>
                  <a:pPr lvl="0" algn="ctr" defTabSz="800100" latinLnBrk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ko-KR" altLang="en-US" sz="1400" kern="12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3" name="그룹 32"/>
              <p:cNvGrpSpPr/>
              <p:nvPr/>
            </p:nvGrpSpPr>
            <p:grpSpPr>
              <a:xfrm>
                <a:off x="1844787" y="1775679"/>
                <a:ext cx="1310630" cy="1506471"/>
                <a:chOff x="2726004" y="71"/>
                <a:chExt cx="1310630" cy="1506471"/>
              </a:xfrm>
            </p:grpSpPr>
            <p:sp>
              <p:nvSpPr>
                <p:cNvPr id="34" name="육각형 33"/>
                <p:cNvSpPr/>
                <p:nvPr/>
              </p:nvSpPr>
              <p:spPr>
                <a:xfrm rot="5400000">
                  <a:off x="2628083" y="97992"/>
                  <a:ext cx="1506471" cy="1310630"/>
                </a:xfrm>
                <a:prstGeom prst="hexagon">
                  <a:avLst>
                    <a:gd name="adj" fmla="val 25000"/>
                    <a:gd name="vf" fmla="val 115470"/>
                  </a:avLst>
                </a:prstGeom>
                <a:solidFill>
                  <a:srgbClr val="FFFF66"/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5" name="육각형 4"/>
                <p:cNvSpPr/>
                <p:nvPr/>
              </p:nvSpPr>
              <p:spPr>
                <a:xfrm>
                  <a:off x="2932264" y="234830"/>
                  <a:ext cx="902150" cy="1036955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68580" tIns="68580" rIns="68580" bIns="68580" numCol="1" spcCol="1270" anchor="ctr" anchorCtr="0">
                  <a:noAutofit/>
                </a:bodyPr>
                <a:lstStyle/>
                <a:p>
                  <a:pPr lvl="0" algn="ctr" defTabSz="800100" latinLnBrk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ko-KR" altLang="en-US" sz="1400" kern="12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sp>
          <p:nvSpPr>
            <p:cNvPr id="6" name="TextBox 5"/>
            <p:cNvSpPr txBox="1"/>
            <p:nvPr/>
          </p:nvSpPr>
          <p:spPr>
            <a:xfrm>
              <a:off x="2488211" y="3487066"/>
              <a:ext cx="17639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Main</a:t>
              </a:r>
              <a:r>
                <a:rPr lang="en-US" altLang="ko-KR" sz="16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ko-KR" sz="16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Context: </a:t>
              </a:r>
            </a:p>
            <a:p>
              <a:pPr algn="ctr"/>
              <a:r>
                <a:rPr lang="en-US" altLang="ko-KR" sz="16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Fiction &amp; </a:t>
              </a:r>
            </a:p>
            <a:p>
              <a:pPr algn="ctr"/>
              <a:r>
                <a:rPr lang="en-US" altLang="ko-KR" sz="16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Nonfiction </a:t>
              </a:r>
              <a:endParaRPr lang="ko-KR" altLang="en-US" sz="16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712530" y="2814253"/>
            <a:ext cx="2747902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sz="1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Strong foundation for comprehension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altLang="ko-KR" sz="15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sz="1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Fundamental speaking and writing skills</a:t>
            </a:r>
            <a:endParaRPr lang="en-US" altLang="ko-KR" sz="15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4327221" y="3206671"/>
            <a:ext cx="484632" cy="484632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6" name="갈매기형 수장 55"/>
          <p:cNvSpPr/>
          <p:nvPr/>
        </p:nvSpPr>
        <p:spPr>
          <a:xfrm>
            <a:off x="4653659" y="3203342"/>
            <a:ext cx="484632" cy="484632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7" name="갈매기형 수장 56"/>
          <p:cNvSpPr/>
          <p:nvPr/>
        </p:nvSpPr>
        <p:spPr>
          <a:xfrm>
            <a:off x="4990140" y="3198693"/>
            <a:ext cx="484632" cy="484632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8" name="왼쪽/오른쪽 화살표 57"/>
          <p:cNvSpPr/>
          <p:nvPr/>
        </p:nvSpPr>
        <p:spPr>
          <a:xfrm>
            <a:off x="986055" y="5778865"/>
            <a:ext cx="7258353" cy="603010"/>
          </a:xfrm>
          <a:prstGeom prst="leftRightArrow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400" b="1" dirty="0" smtClean="0"/>
              <a:t>Integrated Approach</a:t>
            </a:r>
            <a:endParaRPr lang="ko-KR" altLang="en-US" sz="1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3528389" y="1912724"/>
            <a:ext cx="1469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Knowledge Activation  </a:t>
            </a:r>
            <a:endParaRPr lang="ko-KR" alt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802701" y="1686591"/>
            <a:ext cx="14242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Vocabulary </a:t>
            </a:r>
            <a:r>
              <a:rPr lang="en-US" altLang="ko-KR" sz="12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w/definition &amp; word class</a:t>
            </a:r>
          </a:p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&amp; Chunk Recognition</a:t>
            </a:r>
            <a:endParaRPr lang="en-US" altLang="ko-KR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11753" y="3115392"/>
            <a:ext cx="14652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Reading Comprehension &amp; Reading Skill</a:t>
            </a:r>
            <a:endParaRPr lang="ko-KR" alt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674294" y="4444231"/>
            <a:ext cx="16810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Storytelling</a:t>
            </a:r>
          </a:p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/Presentation &amp;</a:t>
            </a:r>
          </a:p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Dialogue Creation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243029" y="4466035"/>
            <a:ext cx="19993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Sentence Structure Recognition &amp; </a:t>
            </a:r>
          </a:p>
          <a:p>
            <a:pPr algn="ctr"/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Paragraph Writing</a:t>
            </a:r>
          </a:p>
        </p:txBody>
      </p:sp>
    </p:spTree>
    <p:extLst>
      <p:ext uri="{BB962C8B-B14F-4D97-AF65-F5344CB8AC3E}">
        <p14:creationId xmlns:p14="http://schemas.microsoft.com/office/powerpoint/2010/main" xmlns="" val="190185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Differentiator </a:t>
            </a:r>
            <a:endParaRPr lang="ko-KR" altLang="en-US" dirty="0"/>
          </a:p>
        </p:txBody>
      </p:sp>
      <p:grpSp>
        <p:nvGrpSpPr>
          <p:cNvPr id="4" name="그룹 3"/>
          <p:cNvGrpSpPr/>
          <p:nvPr/>
        </p:nvGrpSpPr>
        <p:grpSpPr>
          <a:xfrm>
            <a:off x="6269315" y="2074426"/>
            <a:ext cx="2983205" cy="3107103"/>
            <a:chOff x="683568" y="2218442"/>
            <a:chExt cx="3590146" cy="3543944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0509" y="2218442"/>
              <a:ext cx="2376264" cy="2167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683568" y="4758242"/>
              <a:ext cx="3590146" cy="1004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b="1" dirty="0" smtClean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integrated skill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b="1" dirty="0" smtClean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approach </a:t>
              </a: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315673" y="1700808"/>
            <a:ext cx="2456127" cy="3850167"/>
            <a:chOff x="4939507" y="1844824"/>
            <a:chExt cx="2955832" cy="4391478"/>
          </a:xfrm>
        </p:grpSpPr>
        <p:grpSp>
          <p:nvGrpSpPr>
            <p:cNvPr id="8" name="그룹 7"/>
            <p:cNvGrpSpPr/>
            <p:nvPr/>
          </p:nvGrpSpPr>
          <p:grpSpPr>
            <a:xfrm>
              <a:off x="4939507" y="1844824"/>
              <a:ext cx="2872853" cy="2855986"/>
              <a:chOff x="4721752" y="1628800"/>
              <a:chExt cx="3514725" cy="3648075"/>
            </a:xfrm>
          </p:grpSpPr>
          <p:pic>
            <p:nvPicPr>
              <p:cNvPr id="10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21752" y="1628800"/>
                <a:ext cx="3514725" cy="3648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95484" y="2730934"/>
                <a:ext cx="792088" cy="651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9" name="TextBox 8"/>
            <p:cNvSpPr txBox="1"/>
            <p:nvPr/>
          </p:nvSpPr>
          <p:spPr>
            <a:xfrm>
              <a:off x="5138359" y="4758242"/>
              <a:ext cx="2756980" cy="14780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b="1" dirty="0" smtClean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media-rich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</a:t>
              </a:r>
              <a:r>
                <a:rPr lang="en-US" altLang="ko-KR" b="1" dirty="0" smtClean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earning platform 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b="1" dirty="0" smtClean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&amp; APP </a:t>
              </a:r>
              <a:endParaRPr lang="ko-KR" altLang="en-US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2" name="타원 11"/>
          <p:cNvSpPr/>
          <p:nvPr/>
        </p:nvSpPr>
        <p:spPr>
          <a:xfrm>
            <a:off x="395536" y="1484784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b="1" dirty="0" smtClean="0">
                <a:solidFill>
                  <a:prstClr val="white"/>
                </a:solidFill>
              </a:rPr>
              <a:t>1</a:t>
            </a:r>
            <a:endParaRPr lang="ko-KR" altLang="en-US" sz="1100" b="1" dirty="0">
              <a:solidFill>
                <a:prstClr val="white"/>
              </a:solidFill>
            </a:endParaRPr>
          </a:p>
        </p:txBody>
      </p:sp>
      <p:sp>
        <p:nvSpPr>
          <p:cNvPr id="13" name="타원 12"/>
          <p:cNvSpPr/>
          <p:nvPr/>
        </p:nvSpPr>
        <p:spPr>
          <a:xfrm>
            <a:off x="6269315" y="1484784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b="1" dirty="0" smtClean="0">
                <a:solidFill>
                  <a:prstClr val="white"/>
                </a:solidFill>
              </a:rPr>
              <a:t>3</a:t>
            </a:r>
            <a:endParaRPr lang="ko-KR" altLang="en-US" sz="1100" b="1" dirty="0">
              <a:solidFill>
                <a:prstClr val="white"/>
              </a:solidFill>
            </a:endParaRPr>
          </a:p>
        </p:txBody>
      </p:sp>
      <p:sp>
        <p:nvSpPr>
          <p:cNvPr id="14" name="타원 13"/>
          <p:cNvSpPr/>
          <p:nvPr/>
        </p:nvSpPr>
        <p:spPr>
          <a:xfrm>
            <a:off x="3347864" y="1484784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b="1" dirty="0">
                <a:solidFill>
                  <a:prstClr val="white"/>
                </a:solidFill>
              </a:rPr>
              <a:t>2</a:t>
            </a:r>
            <a:endParaRPr lang="ko-KR" altLang="en-US" sz="1100" b="1" dirty="0">
              <a:solidFill>
                <a:prstClr val="white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3433236" y="1876425"/>
            <a:ext cx="2290892" cy="3297040"/>
            <a:chOff x="3433236" y="1876425"/>
            <a:chExt cx="2290892" cy="3297040"/>
          </a:xfrm>
        </p:grpSpPr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1490" y="1876425"/>
              <a:ext cx="2092638" cy="2328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3433236" y="4293096"/>
              <a:ext cx="2290892" cy="88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b="1" dirty="0" smtClean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APP-based immersive media experience</a:t>
              </a:r>
              <a:endParaRPr lang="ko-KR" altLang="en-US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96442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Learning Flow: Student Book &amp; Practice Book </a:t>
            </a:r>
            <a:r>
              <a:rPr lang="en-US" altLang="ko-KR" dirty="0" smtClean="0"/>
              <a:t>(Level 5-10)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197555" y="683404"/>
            <a:ext cx="1250855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Vocabulary</a:t>
            </a:r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489892" y="6095037"/>
            <a:ext cx="1656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Word Intro &amp; Practice 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636271" y="6372036"/>
            <a:ext cx="1896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Word Recognition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934042" y="6095037"/>
            <a:ext cx="18377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Chunk Intro &amp; Practice 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7064225" y="6372036"/>
            <a:ext cx="1972271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Chunk Recognition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100" name="Picture 4" descr="C:\Users\sidneylee\OneDrive\00 2019\01 방과후 커리쿨럼\04 교재 PDF\BOOK_JPEG\Lesson7\Student Book\Lv.7_Student-Book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18171" y="1196752"/>
            <a:ext cx="1869513" cy="2436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sidneylee\OneDrive\00 2019\01 방과후 커리쿨럼\04 교재 PDF\BOOK_JPEG\Lesson7\Student Book\Lv.7_Student-Book_3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8311" y="1196752"/>
            <a:ext cx="1872208" cy="2439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sidneylee\OneDrive\00 2019\01 방과후 커리쿨럼\04 교재 PDF\BOOK_JPEG\Lesson7\Practice Book\Lv.7_Practice-Book_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54141" y="3622109"/>
            <a:ext cx="1873519" cy="244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sidneylee\OneDrive\00 2019\01 방과후 커리쿨럼\04 교재 PDF\BOOK_JPEG\Lesson7\Practice Book\Lv.7_Practice-Book_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3776" y="3790108"/>
            <a:ext cx="1708417" cy="2226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C:\Users\sidneylee\OneDrive\00 2019\01 방과후 커리쿨럼\04 교재 PDF\BOOK_JPEG\Lesson7\Practice Book\Lv.7_Practice-Book_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9931" y="1052736"/>
            <a:ext cx="182336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sidneylee\OneDrive\00 2019\01 방과후 커리쿨럼\04 교재 PDF\BOOK_JPEG\Lesson7\Student Book\Lv.7_Student-Book_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890" y="1397499"/>
            <a:ext cx="1792188" cy="2335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C:\Users\sidneylee\OneDrive\00 2019\01 방과후 커리쿨럼\04 교재 PDF\BOOK_JPEG\Lesson7\Student Book\Lv.7_Student-Book_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5429" y="3649316"/>
            <a:ext cx="1814997" cy="2365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C:\Users\sidneylee\OneDrive\00 2019\01 방과후 커리쿨럼\04 교재 PDF\BOOK_JPEG\Lesson7\Practice Book\Lv.7_Practice-Book_5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87" t="2494" r="4189" b="2393"/>
          <a:stretch/>
        </p:blipFill>
        <p:spPr bwMode="auto">
          <a:xfrm>
            <a:off x="2663668" y="3907730"/>
            <a:ext cx="1841495" cy="246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7709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Learning Flow: Student Book &amp; Practice Book </a:t>
            </a:r>
            <a:r>
              <a:rPr lang="en-US" altLang="ko-KR" dirty="0" smtClean="0"/>
              <a:t>(Level 6-10)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179512" y="611396"/>
            <a:ext cx="105261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Reading 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931227" y="6444044"/>
            <a:ext cx="935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Passage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5284812" y="6043742"/>
            <a:ext cx="37566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Reading Comprehension </a:t>
            </a:r>
          </a:p>
          <a:p>
            <a:pPr algn="ctr"/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&amp; Summary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122" name="Picture 2" descr="C:\Users\sidneylee\OneDrive\00 2019\01 방과후 커리쿨럼\04 교재 PDF\BOOK_JPEG\Lesson7\Student Book\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633"/>
          <a:stretch/>
        </p:blipFill>
        <p:spPr bwMode="auto">
          <a:xfrm>
            <a:off x="5191535" y="861596"/>
            <a:ext cx="1953914" cy="240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그룹 2"/>
          <p:cNvGrpSpPr/>
          <p:nvPr/>
        </p:nvGrpSpPr>
        <p:grpSpPr>
          <a:xfrm>
            <a:off x="395536" y="3471090"/>
            <a:ext cx="4269081" cy="3004257"/>
            <a:chOff x="-921217" y="1072814"/>
            <a:chExt cx="7743287" cy="5424910"/>
          </a:xfrm>
        </p:grpSpPr>
        <p:pic>
          <p:nvPicPr>
            <p:cNvPr id="5123" name="Picture 3" descr="C:\Users\sidneylee\OneDrive\00 2019\01 방과후 커리쿨럼\04 교재 PDF\BOOK_JPEG\Lesson7\Student Book\Lv.7_Student-Book_5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21217" y="1072814"/>
              <a:ext cx="4162663" cy="54249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 descr="C:\Users\sidneylee\OneDrive\00 2019\01 방과후 커리쿨럼\04 교재 PDF\BOOK_JPEG\Lesson7\Student Book\Lv.7_Student-Book_6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181"/>
            <a:stretch/>
          </p:blipFill>
          <p:spPr bwMode="auto">
            <a:xfrm>
              <a:off x="2843808" y="1072814"/>
              <a:ext cx="3978262" cy="5410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125" name="Picture 5" descr="C:\Users\sidneylee\OneDrive\00 2019\01 방과후 커리쿨럼\04 교재 PDF\BOOK_JPEG\Lesson7\Student Book\Lv.7_Student-Book_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53" t="2914" r="4483" b="2005"/>
          <a:stretch/>
        </p:blipFill>
        <p:spPr bwMode="auto">
          <a:xfrm>
            <a:off x="7245994" y="897303"/>
            <a:ext cx="1790376" cy="2468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sidneylee\OneDrive\00 2019\01 방과후 커리쿨럼\04 교재 PDF\BOOK_JPEG\Lesson7\Practice Book\Lv.7_Practice-Book_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4812" y="3366008"/>
            <a:ext cx="1860637" cy="242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sidneylee\OneDrive\00 2019\01 방과후 커리쿨럼\04 교재 PDF\BOOK_JPEG\Lesson7\Practice Book\Lv.7_Practice-Book_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96905" y="3431692"/>
            <a:ext cx="1852506" cy="241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그룹 3"/>
          <p:cNvGrpSpPr/>
          <p:nvPr/>
        </p:nvGrpSpPr>
        <p:grpSpPr>
          <a:xfrm>
            <a:off x="959015" y="1382887"/>
            <a:ext cx="2880320" cy="1870627"/>
            <a:chOff x="395536" y="1393925"/>
            <a:chExt cx="2880320" cy="1870627"/>
          </a:xfrm>
        </p:grpSpPr>
        <p:sp>
          <p:nvSpPr>
            <p:cNvPr id="8" name="직사각형 7"/>
            <p:cNvSpPr/>
            <p:nvPr/>
          </p:nvSpPr>
          <p:spPr>
            <a:xfrm>
              <a:off x="462665" y="2895220"/>
              <a:ext cx="274606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Knowledge Activation</a:t>
              </a:r>
              <a:endParaRPr lang="ko-KR" altLang="en-US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5128" name="Picture 8" descr="C:\Users\sidneylee\OneDrive\00 2019\01 방과후 커리쿨럼\04 교재 PDF\BOOK_JPEG\Lesson7\Student Book\Lv.7_Student-Book_1.jp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480" t="2272" r="3833" b="63115"/>
            <a:stretch/>
          </p:blipFill>
          <p:spPr bwMode="auto">
            <a:xfrm>
              <a:off x="395536" y="1393925"/>
              <a:ext cx="2880320" cy="14018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95703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Learning Flow: Student Book &amp; Practice Book </a:t>
            </a:r>
            <a:r>
              <a:rPr lang="en-US" altLang="ko-KR" dirty="0" smtClean="0"/>
              <a:t>(Level 5-10)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179513" y="620688"/>
            <a:ext cx="208823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Speaking </a:t>
            </a:r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&amp; </a:t>
            </a:r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Writing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258055" y="6295891"/>
            <a:ext cx="1656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Speaking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055800" y="6313006"/>
            <a:ext cx="18377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Writing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147" name="Picture 3" descr="C:\Users\sidneylee\OneDrive\00 2019\01 방과후 커리쿨럼\04 교재 PDF\BOOK_JPEG\Lesson7\Student Book\Lv.7_Student-Book_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2066586" cy="269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sidneylee\OneDrive\00 2019\01 방과후 커리쿨럼\04 교재 PDF\BOOK_JPEG\Lesson7\Student Book\Lv.7_Student-Book_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1841" y="703730"/>
            <a:ext cx="2064676" cy="269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sidneylee\OneDrive\00 2019\01 방과후 커리쿨럼\04 교재 PDF\BOOK_JPEG\Lesson7\Practice Book\Lv.7_Practice-Book_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14304" y="3532048"/>
            <a:ext cx="2120763" cy="276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sidneylee\OneDrive\00 2019\01 방과후 커리쿨럼\04 교재 PDF\BOOK_JPEG\Lesson7\Practice Book\Lv.7_Practice-Book_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6822" y="663618"/>
            <a:ext cx="2297178" cy="299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sidneylee\OneDrive\00 2019\01 방과후 커리쿨럼\04 교재 PDF\BOOK_JPEG\Lesson7\Student Book\Lv.7_Student-Book_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830" y="3509036"/>
            <a:ext cx="2125630" cy="2770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1" descr="C:\Users\sidneylee\OneDrive\00 2019\01 방과후 커리쿨럼\04 교재 PDF\BOOK_JPEG\Lesson7\Practice Book\Lv.7_Practice-Book_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3" y="1199526"/>
            <a:ext cx="2062329" cy="268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5703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Assessment</a:t>
            </a:r>
            <a:endParaRPr lang="ko-KR" altLang="en-US" dirty="0"/>
          </a:p>
        </p:txBody>
      </p:sp>
      <p:graphicFrame>
        <p:nvGraphicFramePr>
          <p:cNvPr id="33" name="Group 7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33789201"/>
              </p:ext>
            </p:extLst>
          </p:nvPr>
        </p:nvGraphicFramePr>
        <p:xfrm>
          <a:off x="465075" y="1067874"/>
          <a:ext cx="8139374" cy="19179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090701"/>
                <a:gridCol w="1512168"/>
                <a:gridCol w="1512168"/>
                <a:gridCol w="3024337"/>
              </a:tblGrid>
              <a:tr h="4680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ahoma" pitchFamily="34" charset="0"/>
                        </a:rPr>
                        <a:t>Test Type</a:t>
                      </a: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Tahoma" pitchFamily="34" charset="0"/>
                        </a:rPr>
                        <a:t>Listening</a:t>
                      </a: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ahoma" pitchFamily="34" charset="0"/>
                        </a:rPr>
                        <a:t>Reading</a:t>
                      </a: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ahoma" pitchFamily="34" charset="0"/>
                        </a:rPr>
                        <a:t>Placement</a:t>
                      </a: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72498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Tahoma" pitchFamily="34" charset="0"/>
                        </a:rPr>
                        <a:t>Beginner</a:t>
                      </a: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ko-KR" sz="16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N/A</a:t>
                      </a:r>
                      <a:endParaRPr lang="ko-KR" alt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600" b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20</a:t>
                      </a:r>
                      <a:endParaRPr lang="ko-KR" altLang="en-US" sz="1600" b="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600" b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Level</a:t>
                      </a:r>
                      <a:r>
                        <a:rPr lang="en-US" altLang="ko-KR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1-5</a:t>
                      </a:r>
                      <a:endParaRPr lang="ko-KR" altLang="en-US" sz="1600" b="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498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Tahoma" pitchFamily="34" charset="0"/>
                        </a:rPr>
                        <a:t>Intermediate</a:t>
                      </a: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ko-KR" sz="16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ko-KR" alt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600" b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20</a:t>
                      </a:r>
                      <a:endParaRPr lang="ko-KR" altLang="en-US" sz="1600" b="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600" b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Level 6-10</a:t>
                      </a:r>
                      <a:endParaRPr lang="ko-KR" altLang="en-US" sz="1600" b="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4" name="Group 7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72682445"/>
              </p:ext>
            </p:extLst>
          </p:nvPr>
        </p:nvGraphicFramePr>
        <p:xfrm>
          <a:off x="465075" y="3493395"/>
          <a:ext cx="8139376" cy="264294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090701"/>
                <a:gridCol w="2016224"/>
                <a:gridCol w="1008114"/>
                <a:gridCol w="3024337"/>
              </a:tblGrid>
              <a:tr h="4680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ahoma" pitchFamily="34" charset="0"/>
                        </a:rPr>
                        <a:t>Test Type</a:t>
                      </a: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Tahoma" pitchFamily="34" charset="0"/>
                        </a:rPr>
                        <a:t>Frequency</a:t>
                      </a: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Tahoma" pitchFamily="34" charset="0"/>
                        </a:rPr>
                        <a:t># of Questions</a:t>
                      </a: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72498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Tahoma" pitchFamily="34" charset="0"/>
                        </a:rPr>
                        <a:t>Review Quiz</a:t>
                      </a: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ko-KR" sz="16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Every Unit/Lesson</a:t>
                      </a:r>
                      <a:endParaRPr lang="ko-KR" alt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ko-KR" sz="16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  <a:endParaRPr lang="ko-KR" alt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ko-KR" sz="16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ko-KR" alt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498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Tahoma" pitchFamily="34" charset="0"/>
                        </a:rPr>
                        <a:t>Book Test</a:t>
                      </a: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ko-KR" sz="16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Every Book</a:t>
                      </a:r>
                      <a:endParaRPr lang="ko-KR" alt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ko-KR" sz="16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ko-KR" alt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ko-KR" sz="16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 ~ 30</a:t>
                      </a:r>
                      <a:endParaRPr lang="ko-KR" alt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498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Tahoma" pitchFamily="34" charset="0"/>
                        </a:rPr>
                        <a:t>Achievement Test</a:t>
                      </a: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ko-KR" sz="16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Every</a:t>
                      </a:r>
                      <a:r>
                        <a:rPr lang="en-US" altLang="ko-KR" sz="1600" b="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Level</a:t>
                      </a:r>
                      <a:endParaRPr lang="ko-KR" alt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ko-KR" sz="16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ko-KR" alt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ko-KR" sz="16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 ~ 50</a:t>
                      </a:r>
                      <a:endParaRPr lang="ko-KR" alt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5" name="제목 1"/>
          <p:cNvSpPr txBox="1">
            <a:spLocks/>
          </p:cNvSpPr>
          <p:nvPr/>
        </p:nvSpPr>
        <p:spPr>
          <a:xfrm>
            <a:off x="4427984" y="6135347"/>
            <a:ext cx="4176464" cy="355142"/>
          </a:xfrm>
          <a:prstGeom prst="rect">
            <a:avLst/>
          </a:prstGeom>
        </p:spPr>
        <p:txBody>
          <a:bodyPr vert="horz" lIns="91256" tIns="45630" rIns="91256" bIns="45630" rtlCol="0" anchor="ctr">
            <a:noAutofit/>
          </a:bodyPr>
          <a:lstStyle>
            <a:lvl1pPr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buNone/>
              <a:defRPr lang="ko-KR" altLang="en-US" sz="18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맑은 고딕" pitchFamily="50" charset="-127"/>
                <a:cs typeface="Tahoma" pitchFamily="34" charset="0"/>
              </a:defRPr>
            </a:lvl1pPr>
          </a:lstStyle>
          <a:p>
            <a:r>
              <a:rPr lang="en-US" altLang="ko-KR" sz="16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r>
              <a:rPr lang="en-US" altLang="ko-KR" sz="1600" b="0" dirty="0"/>
              <a:t>The detail information is subject to change</a:t>
            </a:r>
            <a:r>
              <a:rPr lang="en-US" altLang="ko-KR" sz="1600" b="0" dirty="0" smtClean="0"/>
              <a:t>.</a:t>
            </a:r>
            <a:endParaRPr lang="ko-KR" altLang="en-US" sz="1600" b="0" dirty="0"/>
          </a:p>
        </p:txBody>
      </p:sp>
      <p:sp>
        <p:nvSpPr>
          <p:cNvPr id="41" name="TextBox 40"/>
          <p:cNvSpPr txBox="1"/>
          <p:nvPr/>
        </p:nvSpPr>
        <p:spPr>
          <a:xfrm>
            <a:off x="427177" y="641213"/>
            <a:ext cx="19125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ko-K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Level Test</a:t>
            </a:r>
            <a:endParaRPr lang="ko-KR" alt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56993" y="3068960"/>
            <a:ext cx="19125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ko-K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Class Test</a:t>
            </a:r>
            <a:endParaRPr lang="ko-KR" alt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710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Learning Platform: Loudclass</a:t>
            </a:r>
            <a:endParaRPr lang="ko-KR" altLang="en-US" dirty="0"/>
          </a:p>
        </p:txBody>
      </p:sp>
      <p:sp>
        <p:nvSpPr>
          <p:cNvPr id="33" name="직사각형 32"/>
          <p:cNvSpPr/>
          <p:nvPr/>
        </p:nvSpPr>
        <p:spPr>
          <a:xfrm>
            <a:off x="1475657" y="5661248"/>
            <a:ext cx="6480720" cy="930026"/>
          </a:xfrm>
          <a:prstGeom prst="rect">
            <a:avLst/>
          </a:prstGeom>
          <a:solidFill>
            <a:schemeClr val="accent2">
              <a:lumMod val="75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b="1" dirty="0">
              <a:solidFill>
                <a:prstClr val="white"/>
              </a:solidFill>
            </a:endParaRPr>
          </a:p>
        </p:txBody>
      </p:sp>
      <p:pic>
        <p:nvPicPr>
          <p:cNvPr id="34" name="Picture 4" descr="A close up of a logo&#10;&#10;Description automatically generated">
            <a:extLst>
              <a:ext uri="{FF2B5EF4-FFF2-40B4-BE49-F238E27FC236}">
                <a16:creationId xmlns="" xmlns:a16="http://schemas.microsoft.com/office/drawing/2014/main" id="{ECAC3F6A-411C-4A65-AEC4-F0246CF780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46397" y="5865213"/>
            <a:ext cx="522097" cy="522097"/>
          </a:xfrm>
          <a:prstGeom prst="rect">
            <a:avLst/>
          </a:prstGeom>
        </p:spPr>
      </p:pic>
      <p:pic>
        <p:nvPicPr>
          <p:cNvPr id="40" name="Picture 6" descr="A close up of a logo&#10;&#10;Description automatically generated">
            <a:extLst>
              <a:ext uri="{FF2B5EF4-FFF2-40B4-BE49-F238E27FC236}">
                <a16:creationId xmlns="" xmlns:a16="http://schemas.microsoft.com/office/drawing/2014/main" id="{ECA3F864-085B-4292-AA4B-82AD515DBF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03998" y="5836470"/>
            <a:ext cx="579583" cy="579583"/>
          </a:xfrm>
          <a:prstGeom prst="rect">
            <a:avLst/>
          </a:prstGeom>
        </p:spPr>
      </p:pic>
      <p:pic>
        <p:nvPicPr>
          <p:cNvPr id="41" name="Picture 18" descr="A close up of a logo&#10;&#10;Description automatically generated">
            <a:extLst>
              <a:ext uri="{FF2B5EF4-FFF2-40B4-BE49-F238E27FC236}">
                <a16:creationId xmlns="" xmlns:a16="http://schemas.microsoft.com/office/drawing/2014/main" id="{9893976E-7884-47DA-9D6D-4494A568DB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16141" y="5788452"/>
            <a:ext cx="675619" cy="675619"/>
          </a:xfrm>
          <a:prstGeom prst="rect">
            <a:avLst/>
          </a:prstGeom>
        </p:spPr>
      </p:pic>
      <p:pic>
        <p:nvPicPr>
          <p:cNvPr id="42" name="Picture 20" descr="A close up of a logo&#10;&#10;Description automatically generated">
            <a:extLst>
              <a:ext uri="{FF2B5EF4-FFF2-40B4-BE49-F238E27FC236}">
                <a16:creationId xmlns="" xmlns:a16="http://schemas.microsoft.com/office/drawing/2014/main" id="{7081E51F-9382-4C19-A039-D00404872A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5445" y="5834385"/>
            <a:ext cx="583753" cy="583753"/>
          </a:xfrm>
          <a:prstGeom prst="rect">
            <a:avLst/>
          </a:prstGeom>
        </p:spPr>
      </p:pic>
      <p:pic>
        <p:nvPicPr>
          <p:cNvPr id="43" name="Picture 2">
            <a:extLst>
              <a:ext uri="{FF2B5EF4-FFF2-40B4-BE49-F238E27FC236}">
                <a16:creationId xmlns="" xmlns:a16="http://schemas.microsoft.com/office/drawing/2014/main" id="{F05C2C14-A2C5-4B27-B5C2-CEC6830EE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054" y="5599503"/>
            <a:ext cx="1041888" cy="1069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696" y="1180396"/>
            <a:ext cx="5179141" cy="390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392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Learning Platform: Loudclass</a:t>
            </a:r>
            <a:endParaRPr lang="ko-KR" altLang="en-US" dirty="0"/>
          </a:p>
        </p:txBody>
      </p:sp>
      <p:grpSp>
        <p:nvGrpSpPr>
          <p:cNvPr id="5" name="그룹 4"/>
          <p:cNvGrpSpPr/>
          <p:nvPr/>
        </p:nvGrpSpPr>
        <p:grpSpPr>
          <a:xfrm>
            <a:off x="1187624" y="1412776"/>
            <a:ext cx="6840760" cy="5200932"/>
            <a:chOff x="1835696" y="1180396"/>
            <a:chExt cx="5179141" cy="3908684"/>
          </a:xfrm>
        </p:grpSpPr>
        <p:pic>
          <p:nvPicPr>
            <p:cNvPr id="17" name="그림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835696" y="1180396"/>
              <a:ext cx="5179141" cy="3908684"/>
            </a:xfrm>
            <a:prstGeom prst="rect">
              <a:avLst/>
            </a:prstGeom>
          </p:spPr>
        </p:pic>
        <p:pic>
          <p:nvPicPr>
            <p:cNvPr id="21" name="Picture 2" descr="C:\Users\sidneylee\OneDrive\00 2019\01 방과후 커리쿨럼\04 교재 PDF\BOOK_JPEG\Lesson1\Theme Book\Lv.1_Theme-Book_B1_1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5719" t="19242" r="6228" b="20830"/>
            <a:stretch/>
          </p:blipFill>
          <p:spPr bwMode="auto">
            <a:xfrm>
              <a:off x="1979712" y="1305088"/>
              <a:ext cx="4115597" cy="2882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3" name="Picture 40"/>
          <p:cNvPicPr>
            <a:picLocks noChangeAspect="1" noChangeArrowheads="1"/>
          </p:cNvPicPr>
          <p:nvPr/>
        </p:nvPicPr>
        <p:blipFill rotWithShape="1">
          <a:blip r:embed="rId4" cstate="print"/>
          <a:srcRect l="760" t="77010" r="24131" b="1953"/>
          <a:stretch/>
        </p:blipFill>
        <p:spPr bwMode="auto">
          <a:xfrm>
            <a:off x="1606623" y="4830706"/>
            <a:ext cx="4079156" cy="542509"/>
          </a:xfrm>
          <a:prstGeom prst="rect">
            <a:avLst/>
          </a:prstGeom>
          <a:noFill/>
          <a:ln>
            <a:noFill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  <a:extLst/>
        </p:spPr>
      </p:pic>
      <p:sp>
        <p:nvSpPr>
          <p:cNvPr id="8" name="TextBox 7"/>
          <p:cNvSpPr txBox="1"/>
          <p:nvPr/>
        </p:nvSpPr>
        <p:spPr>
          <a:xfrm>
            <a:off x="179512" y="836712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Digital Textbook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504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Learning Platform: Loudclass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186440" y="683404"/>
            <a:ext cx="10740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Tools</a:t>
            </a:r>
          </a:p>
        </p:txBody>
      </p:sp>
      <p:cxnSp>
        <p:nvCxnSpPr>
          <p:cNvPr id="5" name="직선 화살표 연결선 11"/>
          <p:cNvCxnSpPr>
            <a:cxnSpLocks noChangeShapeType="1"/>
          </p:cNvCxnSpPr>
          <p:nvPr/>
        </p:nvCxnSpPr>
        <p:spPr bwMode="auto">
          <a:xfrm flipH="1">
            <a:off x="2216426" y="1409373"/>
            <a:ext cx="1837592" cy="0"/>
          </a:xfrm>
          <a:prstGeom prst="straightConnector1">
            <a:avLst/>
          </a:prstGeom>
          <a:noFill/>
          <a:ln w="9525" algn="ctr">
            <a:solidFill>
              <a:srgbClr val="A5002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887012" y="1227252"/>
            <a:ext cx="1251345" cy="36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3200" rIns="90000" bIns="43200">
            <a:spAutoFit/>
          </a:bodyPr>
          <a:lstStyle>
            <a:lvl1pPr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1pPr>
            <a:lvl2pPr marL="742950" indent="-28575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2pPr>
            <a:lvl3pPr marL="11430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3pPr>
            <a:lvl4pPr marL="16002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4pPr>
            <a:lvl5pPr marL="20574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ko-KR" sz="1800" dirty="0" smtClean="0">
                <a:solidFill>
                  <a:srgbClr val="00000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Blackboard</a:t>
            </a:r>
            <a:endParaRPr lang="en-US" altLang="ko-KR" sz="1800" dirty="0">
              <a:solidFill>
                <a:srgbClr val="000000"/>
              </a:solidFill>
              <a:latin typeface="Calibri" panose="020F0502020204030204" pitchFamily="34" charset="0"/>
              <a:ea typeface="맑은 고딕" pitchFamily="50" charset="-127"/>
              <a:cs typeface="Calibri" panose="020F0502020204030204" pitchFamily="34" charset="0"/>
            </a:endParaRPr>
          </a:p>
        </p:txBody>
      </p:sp>
      <p:cxnSp>
        <p:nvCxnSpPr>
          <p:cNvPr id="7" name="직선 화살표 연결선 13"/>
          <p:cNvCxnSpPr>
            <a:cxnSpLocks noChangeShapeType="1"/>
          </p:cNvCxnSpPr>
          <p:nvPr/>
        </p:nvCxnSpPr>
        <p:spPr bwMode="auto">
          <a:xfrm flipH="1">
            <a:off x="2216426" y="1841421"/>
            <a:ext cx="1837592" cy="0"/>
          </a:xfrm>
          <a:prstGeom prst="straightConnector1">
            <a:avLst/>
          </a:prstGeom>
          <a:noFill/>
          <a:ln w="9525" algn="ctr">
            <a:solidFill>
              <a:srgbClr val="A5002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995054" y="1659300"/>
            <a:ext cx="1143303" cy="36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3200" rIns="90000" bIns="43200">
            <a:spAutoFit/>
          </a:bodyPr>
          <a:lstStyle>
            <a:lvl1pPr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1pPr>
            <a:lvl2pPr marL="742950" indent="-28575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2pPr>
            <a:lvl3pPr marL="11430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3pPr>
            <a:lvl4pPr marL="16002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4pPr>
            <a:lvl5pPr marL="20574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ko-KR" sz="1800" dirty="0" smtClean="0">
                <a:solidFill>
                  <a:srgbClr val="00000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Resources</a:t>
            </a:r>
            <a:endParaRPr lang="en-US" altLang="ko-KR" sz="1800" dirty="0">
              <a:solidFill>
                <a:srgbClr val="000000"/>
              </a:solidFill>
              <a:latin typeface="Calibri" panose="020F0502020204030204" pitchFamily="34" charset="0"/>
              <a:ea typeface="맑은 고딕" pitchFamily="50" charset="-127"/>
              <a:cs typeface="Calibri" panose="020F0502020204030204" pitchFamily="34" charset="0"/>
            </a:endParaRPr>
          </a:p>
        </p:txBody>
      </p:sp>
      <p:cxnSp>
        <p:nvCxnSpPr>
          <p:cNvPr id="9" name="직선 화살표 연결선 15"/>
          <p:cNvCxnSpPr>
            <a:cxnSpLocks noChangeShapeType="1"/>
          </p:cNvCxnSpPr>
          <p:nvPr/>
        </p:nvCxnSpPr>
        <p:spPr bwMode="auto">
          <a:xfrm flipH="1">
            <a:off x="2216426" y="2273469"/>
            <a:ext cx="1837592" cy="0"/>
          </a:xfrm>
          <a:prstGeom prst="straightConnector1">
            <a:avLst/>
          </a:prstGeom>
          <a:noFill/>
          <a:ln w="9525" algn="ctr">
            <a:solidFill>
              <a:srgbClr val="A5002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1099506" y="2091348"/>
            <a:ext cx="1038851" cy="36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3200" rIns="90000" bIns="43200">
            <a:spAutoFit/>
          </a:bodyPr>
          <a:lstStyle>
            <a:lvl1pPr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1pPr>
            <a:lvl2pPr marL="742950" indent="-28575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2pPr>
            <a:lvl3pPr marL="11430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3pPr>
            <a:lvl4pPr marL="16002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4pPr>
            <a:lvl5pPr marL="20574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ko-KR" sz="1800" dirty="0" smtClean="0">
                <a:solidFill>
                  <a:srgbClr val="00000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Highlight</a:t>
            </a:r>
            <a:endParaRPr lang="en-US" altLang="ko-KR" sz="1800" dirty="0">
              <a:solidFill>
                <a:srgbClr val="000000"/>
              </a:solidFill>
              <a:latin typeface="Calibri" panose="020F0502020204030204" pitchFamily="34" charset="0"/>
              <a:ea typeface="맑은 고딕" pitchFamily="50" charset="-127"/>
              <a:cs typeface="Calibri" panose="020F0502020204030204" pitchFamily="34" charset="0"/>
            </a:endParaRPr>
          </a:p>
        </p:txBody>
      </p:sp>
      <p:cxnSp>
        <p:nvCxnSpPr>
          <p:cNvPr id="11" name="직선 화살표 연결선 17"/>
          <p:cNvCxnSpPr>
            <a:cxnSpLocks noChangeShapeType="1"/>
          </p:cNvCxnSpPr>
          <p:nvPr/>
        </p:nvCxnSpPr>
        <p:spPr bwMode="auto">
          <a:xfrm flipH="1">
            <a:off x="2216426" y="2705517"/>
            <a:ext cx="1837592" cy="0"/>
          </a:xfrm>
          <a:prstGeom prst="straightConnector1">
            <a:avLst/>
          </a:prstGeom>
          <a:noFill/>
          <a:ln w="9525" algn="ctr">
            <a:solidFill>
              <a:srgbClr val="A5002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1512055" y="2523396"/>
            <a:ext cx="626302" cy="36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3200" rIns="90000" bIns="43200">
            <a:spAutoFit/>
          </a:bodyPr>
          <a:lstStyle>
            <a:lvl1pPr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1pPr>
            <a:lvl2pPr marL="742950" indent="-28575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2pPr>
            <a:lvl3pPr marL="11430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3pPr>
            <a:lvl4pPr marL="16002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4pPr>
            <a:lvl5pPr marL="20574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ko-KR" sz="1800" dirty="0" smtClean="0">
                <a:solidFill>
                  <a:srgbClr val="00000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Text </a:t>
            </a:r>
            <a:endParaRPr lang="en-US" altLang="ko-KR" sz="1800" dirty="0">
              <a:solidFill>
                <a:srgbClr val="000000"/>
              </a:solidFill>
              <a:latin typeface="Calibri" panose="020F0502020204030204" pitchFamily="34" charset="0"/>
              <a:ea typeface="맑은 고딕" pitchFamily="50" charset="-127"/>
              <a:cs typeface="Calibri" panose="020F0502020204030204" pitchFamily="34" charset="0"/>
            </a:endParaRPr>
          </a:p>
        </p:txBody>
      </p:sp>
      <p:cxnSp>
        <p:nvCxnSpPr>
          <p:cNvPr id="13" name="직선 화살표 연결선 19"/>
          <p:cNvCxnSpPr>
            <a:cxnSpLocks noChangeShapeType="1"/>
          </p:cNvCxnSpPr>
          <p:nvPr/>
        </p:nvCxnSpPr>
        <p:spPr bwMode="auto">
          <a:xfrm flipH="1">
            <a:off x="2216426" y="3137565"/>
            <a:ext cx="1837592" cy="0"/>
          </a:xfrm>
          <a:prstGeom prst="straightConnector1">
            <a:avLst/>
          </a:prstGeom>
          <a:noFill/>
          <a:ln w="9525" algn="ctr">
            <a:solidFill>
              <a:srgbClr val="A5002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1225117" y="2955444"/>
            <a:ext cx="913240" cy="36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3200" rIns="90000" bIns="43200">
            <a:spAutoFit/>
          </a:bodyPr>
          <a:lstStyle>
            <a:lvl1pPr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1pPr>
            <a:lvl2pPr marL="742950" indent="-28575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2pPr>
            <a:lvl3pPr marL="11430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3pPr>
            <a:lvl4pPr marL="16002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4pPr>
            <a:lvl5pPr marL="20574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ko-KR" sz="1800" dirty="0" smtClean="0">
                <a:solidFill>
                  <a:srgbClr val="00000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Stickers</a:t>
            </a:r>
            <a:endParaRPr lang="en-US" altLang="ko-KR" sz="1800" dirty="0">
              <a:solidFill>
                <a:srgbClr val="000000"/>
              </a:solidFill>
              <a:latin typeface="Calibri" panose="020F0502020204030204" pitchFamily="34" charset="0"/>
              <a:ea typeface="맑은 고딕" pitchFamily="50" charset="-127"/>
              <a:cs typeface="Calibri" panose="020F0502020204030204" pitchFamily="34" charset="0"/>
            </a:endParaRPr>
          </a:p>
        </p:txBody>
      </p:sp>
      <p:cxnSp>
        <p:nvCxnSpPr>
          <p:cNvPr id="17" name="직선 화살표 연결선 23"/>
          <p:cNvCxnSpPr>
            <a:cxnSpLocks noChangeShapeType="1"/>
          </p:cNvCxnSpPr>
          <p:nvPr/>
        </p:nvCxnSpPr>
        <p:spPr bwMode="auto">
          <a:xfrm flipH="1">
            <a:off x="2216426" y="4073669"/>
            <a:ext cx="1837592" cy="0"/>
          </a:xfrm>
          <a:prstGeom prst="straightConnector1">
            <a:avLst/>
          </a:prstGeom>
          <a:noFill/>
          <a:ln w="9525" algn="ctr">
            <a:solidFill>
              <a:srgbClr val="A5002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8" name="Text Box 13"/>
          <p:cNvSpPr txBox="1">
            <a:spLocks noChangeArrowheads="1"/>
          </p:cNvSpPr>
          <p:nvPr/>
        </p:nvSpPr>
        <p:spPr bwMode="auto">
          <a:xfrm>
            <a:off x="1177540" y="3891548"/>
            <a:ext cx="960817" cy="36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3200" rIns="90000" bIns="43200">
            <a:spAutoFit/>
          </a:bodyPr>
          <a:lstStyle>
            <a:lvl1pPr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1pPr>
            <a:lvl2pPr marL="742950" indent="-28575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2pPr>
            <a:lvl3pPr marL="11430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3pPr>
            <a:lvl4pPr marL="16002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4pPr>
            <a:lvl5pPr marL="20574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ko-KR" sz="1800" dirty="0" smtClean="0">
                <a:solidFill>
                  <a:srgbClr val="00000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Pen Size</a:t>
            </a:r>
            <a:endParaRPr lang="en-US" altLang="ko-KR" sz="1800" dirty="0">
              <a:solidFill>
                <a:srgbClr val="000000"/>
              </a:solidFill>
              <a:latin typeface="Calibri" panose="020F0502020204030204" pitchFamily="34" charset="0"/>
              <a:ea typeface="맑은 고딕" pitchFamily="50" charset="-127"/>
              <a:cs typeface="Calibri" panose="020F0502020204030204" pitchFamily="34" charset="0"/>
            </a:endParaRPr>
          </a:p>
        </p:txBody>
      </p:sp>
      <p:cxnSp>
        <p:nvCxnSpPr>
          <p:cNvPr id="19" name="직선 화살표 연결선 25"/>
          <p:cNvCxnSpPr>
            <a:cxnSpLocks noChangeShapeType="1"/>
          </p:cNvCxnSpPr>
          <p:nvPr/>
        </p:nvCxnSpPr>
        <p:spPr bwMode="auto">
          <a:xfrm>
            <a:off x="4940576" y="1497253"/>
            <a:ext cx="1928446" cy="0"/>
          </a:xfrm>
          <a:prstGeom prst="straightConnector1">
            <a:avLst/>
          </a:prstGeom>
          <a:noFill/>
          <a:ln w="9525" algn="ctr">
            <a:solidFill>
              <a:srgbClr val="A5002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0" name="Text Box 13"/>
          <p:cNvSpPr txBox="1">
            <a:spLocks noChangeArrowheads="1"/>
          </p:cNvSpPr>
          <p:nvPr/>
        </p:nvSpPr>
        <p:spPr bwMode="auto">
          <a:xfrm>
            <a:off x="6956511" y="1315132"/>
            <a:ext cx="888298" cy="36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3200" rIns="90000" bIns="43200">
            <a:spAutoFit/>
          </a:bodyPr>
          <a:lstStyle>
            <a:lvl1pPr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1pPr>
            <a:lvl2pPr marL="742950" indent="-28575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2pPr>
            <a:lvl3pPr marL="11430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3pPr>
            <a:lvl4pPr marL="16002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4pPr>
            <a:lvl5pPr marL="20574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ko-KR" sz="1800" dirty="0" smtClean="0">
                <a:solidFill>
                  <a:srgbClr val="00000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Enlarge</a:t>
            </a:r>
            <a:endParaRPr lang="en-US" altLang="ko-KR" sz="1800" dirty="0">
              <a:solidFill>
                <a:srgbClr val="000000"/>
              </a:solidFill>
              <a:latin typeface="Calibri" panose="020F0502020204030204" pitchFamily="34" charset="0"/>
              <a:ea typeface="맑은 고딕" pitchFamily="50" charset="-127"/>
              <a:cs typeface="Calibri" panose="020F0502020204030204" pitchFamily="34" charset="0"/>
            </a:endParaRPr>
          </a:p>
        </p:txBody>
      </p:sp>
      <p:cxnSp>
        <p:nvCxnSpPr>
          <p:cNvPr id="21" name="직선 화살표 연결선 28"/>
          <p:cNvCxnSpPr>
            <a:cxnSpLocks noChangeShapeType="1"/>
          </p:cNvCxnSpPr>
          <p:nvPr/>
        </p:nvCxnSpPr>
        <p:spPr bwMode="auto">
          <a:xfrm>
            <a:off x="4940576" y="1841421"/>
            <a:ext cx="1928446" cy="0"/>
          </a:xfrm>
          <a:prstGeom prst="straightConnector1">
            <a:avLst/>
          </a:prstGeom>
          <a:noFill/>
          <a:ln w="9525" algn="ctr">
            <a:solidFill>
              <a:srgbClr val="A5002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6956511" y="1659300"/>
            <a:ext cx="723829" cy="36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3200" rIns="90000" bIns="43200">
            <a:spAutoFit/>
          </a:bodyPr>
          <a:lstStyle>
            <a:lvl1pPr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1pPr>
            <a:lvl2pPr marL="742950" indent="-28575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2pPr>
            <a:lvl3pPr marL="11430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3pPr>
            <a:lvl4pPr marL="16002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4pPr>
            <a:lvl5pPr marL="20574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ko-KR" sz="1800" dirty="0" smtClean="0">
                <a:solidFill>
                  <a:srgbClr val="00000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Zoom</a:t>
            </a:r>
            <a:endParaRPr lang="en-US" altLang="ko-KR" sz="1800" dirty="0">
              <a:solidFill>
                <a:srgbClr val="000000"/>
              </a:solidFill>
              <a:latin typeface="Calibri" panose="020F0502020204030204" pitchFamily="34" charset="0"/>
              <a:ea typeface="맑은 고딕" pitchFamily="50" charset="-127"/>
              <a:cs typeface="Calibri" panose="020F0502020204030204" pitchFamily="34" charset="0"/>
            </a:endParaRPr>
          </a:p>
        </p:txBody>
      </p:sp>
      <p:cxnSp>
        <p:nvCxnSpPr>
          <p:cNvPr id="23" name="직선 화살표 연결선 30"/>
          <p:cNvCxnSpPr>
            <a:cxnSpLocks noChangeShapeType="1"/>
          </p:cNvCxnSpPr>
          <p:nvPr/>
        </p:nvCxnSpPr>
        <p:spPr bwMode="auto">
          <a:xfrm>
            <a:off x="4940576" y="2284656"/>
            <a:ext cx="1928446" cy="0"/>
          </a:xfrm>
          <a:prstGeom prst="straightConnector1">
            <a:avLst/>
          </a:prstGeom>
          <a:noFill/>
          <a:ln w="9525" algn="ctr">
            <a:solidFill>
              <a:srgbClr val="A5002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4" name="Text Box 13"/>
          <p:cNvSpPr txBox="1">
            <a:spLocks noChangeArrowheads="1"/>
          </p:cNvSpPr>
          <p:nvPr/>
        </p:nvSpPr>
        <p:spPr bwMode="auto">
          <a:xfrm>
            <a:off x="6956511" y="2102535"/>
            <a:ext cx="670674" cy="36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3200" rIns="90000" bIns="43200">
            <a:spAutoFit/>
          </a:bodyPr>
          <a:lstStyle>
            <a:lvl1pPr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1pPr>
            <a:lvl2pPr marL="742950" indent="-28575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2pPr>
            <a:lvl3pPr marL="11430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3pPr>
            <a:lvl4pPr marL="16002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4pPr>
            <a:lvl5pPr marL="20574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ko-KR" sz="1800" dirty="0" smtClean="0">
                <a:solidFill>
                  <a:srgbClr val="00000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Blind</a:t>
            </a:r>
            <a:endParaRPr lang="en-US" altLang="ko-KR" sz="1800" dirty="0">
              <a:solidFill>
                <a:srgbClr val="000000"/>
              </a:solidFill>
              <a:latin typeface="Calibri" panose="020F0502020204030204" pitchFamily="34" charset="0"/>
              <a:ea typeface="맑은 고딕" pitchFamily="50" charset="-127"/>
              <a:cs typeface="Calibri" panose="020F0502020204030204" pitchFamily="34" charset="0"/>
            </a:endParaRPr>
          </a:p>
        </p:txBody>
      </p:sp>
      <p:cxnSp>
        <p:nvCxnSpPr>
          <p:cNvPr id="25" name="직선 화살표 연결선 32"/>
          <p:cNvCxnSpPr>
            <a:cxnSpLocks noChangeShapeType="1"/>
          </p:cNvCxnSpPr>
          <p:nvPr/>
        </p:nvCxnSpPr>
        <p:spPr bwMode="auto">
          <a:xfrm>
            <a:off x="4940576" y="2773322"/>
            <a:ext cx="1928446" cy="0"/>
          </a:xfrm>
          <a:prstGeom prst="straightConnector1">
            <a:avLst/>
          </a:prstGeom>
          <a:noFill/>
          <a:ln w="9525" algn="ctr">
            <a:solidFill>
              <a:srgbClr val="A5002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6" name="Text Box 13"/>
          <p:cNvSpPr txBox="1">
            <a:spLocks noChangeArrowheads="1"/>
          </p:cNvSpPr>
          <p:nvPr/>
        </p:nvSpPr>
        <p:spPr bwMode="auto">
          <a:xfrm>
            <a:off x="6956511" y="2591201"/>
            <a:ext cx="540318" cy="36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3200" rIns="90000" bIns="43200">
            <a:spAutoFit/>
          </a:bodyPr>
          <a:lstStyle>
            <a:lvl1pPr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1pPr>
            <a:lvl2pPr marL="742950" indent="-28575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2pPr>
            <a:lvl3pPr marL="11430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3pPr>
            <a:lvl4pPr marL="16002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4pPr>
            <a:lvl5pPr marL="20574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ko-KR" sz="1800" dirty="0" smtClean="0">
                <a:solidFill>
                  <a:srgbClr val="00000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Pen</a:t>
            </a:r>
            <a:endParaRPr lang="en-US" altLang="ko-KR" sz="1800" dirty="0">
              <a:solidFill>
                <a:srgbClr val="000000"/>
              </a:solidFill>
              <a:latin typeface="Calibri" panose="020F0502020204030204" pitchFamily="34" charset="0"/>
              <a:ea typeface="맑은 고딕" pitchFamily="50" charset="-127"/>
              <a:cs typeface="Calibri" panose="020F0502020204030204" pitchFamily="34" charset="0"/>
            </a:endParaRPr>
          </a:p>
        </p:txBody>
      </p:sp>
      <p:cxnSp>
        <p:nvCxnSpPr>
          <p:cNvPr id="27" name="직선 화살표 연결선 35"/>
          <p:cNvCxnSpPr>
            <a:cxnSpLocks noChangeShapeType="1"/>
          </p:cNvCxnSpPr>
          <p:nvPr/>
        </p:nvCxnSpPr>
        <p:spPr bwMode="auto">
          <a:xfrm flipH="1">
            <a:off x="2215352" y="4577725"/>
            <a:ext cx="1837592" cy="0"/>
          </a:xfrm>
          <a:prstGeom prst="straightConnector1">
            <a:avLst/>
          </a:prstGeom>
          <a:noFill/>
          <a:ln w="9525" algn="ctr">
            <a:solidFill>
              <a:srgbClr val="A5002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8" name="Text Box 13"/>
          <p:cNvSpPr txBox="1">
            <a:spLocks noChangeArrowheads="1"/>
          </p:cNvSpPr>
          <p:nvPr/>
        </p:nvSpPr>
        <p:spPr bwMode="auto">
          <a:xfrm>
            <a:off x="735304" y="4395604"/>
            <a:ext cx="1403053" cy="36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3200" rIns="90000" bIns="43200">
            <a:spAutoFit/>
          </a:bodyPr>
          <a:lstStyle>
            <a:lvl1pPr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1pPr>
            <a:lvl2pPr marL="742950" indent="-28575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2pPr>
            <a:lvl3pPr marL="11430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3pPr>
            <a:lvl4pPr marL="16002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4pPr>
            <a:lvl5pPr marL="20574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ko-KR" sz="1800" dirty="0" smtClean="0">
                <a:solidFill>
                  <a:srgbClr val="00000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Participation</a:t>
            </a:r>
            <a:endParaRPr lang="en-US" altLang="ko-KR" sz="1800" dirty="0">
              <a:solidFill>
                <a:srgbClr val="000000"/>
              </a:solidFill>
              <a:latin typeface="Calibri" panose="020F0502020204030204" pitchFamily="34" charset="0"/>
              <a:ea typeface="맑은 고딕" pitchFamily="50" charset="-127"/>
              <a:cs typeface="Calibri" panose="020F0502020204030204" pitchFamily="34" charset="0"/>
            </a:endParaRPr>
          </a:p>
        </p:txBody>
      </p:sp>
      <p:cxnSp>
        <p:nvCxnSpPr>
          <p:cNvPr id="29" name="직선 화살표 연결선 37"/>
          <p:cNvCxnSpPr>
            <a:cxnSpLocks noChangeShapeType="1"/>
          </p:cNvCxnSpPr>
          <p:nvPr/>
        </p:nvCxnSpPr>
        <p:spPr bwMode="auto">
          <a:xfrm>
            <a:off x="5054186" y="4956279"/>
            <a:ext cx="1928446" cy="0"/>
          </a:xfrm>
          <a:prstGeom prst="straightConnector1">
            <a:avLst/>
          </a:prstGeom>
          <a:noFill/>
          <a:ln w="9525" algn="ctr">
            <a:solidFill>
              <a:srgbClr val="A5002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0" name="Text Box 13"/>
          <p:cNvSpPr txBox="1">
            <a:spLocks noChangeArrowheads="1"/>
          </p:cNvSpPr>
          <p:nvPr/>
        </p:nvSpPr>
        <p:spPr bwMode="auto">
          <a:xfrm>
            <a:off x="6956511" y="4774158"/>
            <a:ext cx="1067000" cy="36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3200" rIns="90000" bIns="43200">
            <a:spAutoFit/>
          </a:bodyPr>
          <a:lstStyle>
            <a:lvl1pPr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1pPr>
            <a:lvl2pPr marL="742950" indent="-28575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2pPr>
            <a:lvl3pPr marL="11430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3pPr>
            <a:lvl4pPr marL="16002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4pPr>
            <a:lvl5pPr marL="20574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ko-KR" sz="1800" dirty="0" smtClean="0">
                <a:solidFill>
                  <a:srgbClr val="00000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Grouping</a:t>
            </a:r>
            <a:endParaRPr lang="en-US" altLang="ko-KR" sz="1800" dirty="0">
              <a:solidFill>
                <a:srgbClr val="000000"/>
              </a:solidFill>
              <a:latin typeface="Calibri" panose="020F0502020204030204" pitchFamily="34" charset="0"/>
              <a:ea typeface="맑은 고딕" pitchFamily="50" charset="-127"/>
              <a:cs typeface="Calibri" panose="020F0502020204030204" pitchFamily="34" charset="0"/>
            </a:endParaRPr>
          </a:p>
        </p:txBody>
      </p:sp>
      <p:cxnSp>
        <p:nvCxnSpPr>
          <p:cNvPr id="31" name="직선 화살표 연결선 32"/>
          <p:cNvCxnSpPr>
            <a:cxnSpLocks noChangeShapeType="1"/>
          </p:cNvCxnSpPr>
          <p:nvPr/>
        </p:nvCxnSpPr>
        <p:spPr bwMode="auto">
          <a:xfrm>
            <a:off x="4940576" y="3205370"/>
            <a:ext cx="1928446" cy="0"/>
          </a:xfrm>
          <a:prstGeom prst="straightConnector1">
            <a:avLst/>
          </a:prstGeom>
          <a:noFill/>
          <a:ln w="9525" algn="ctr">
            <a:solidFill>
              <a:srgbClr val="A5002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2" name="Text Box 13"/>
          <p:cNvSpPr txBox="1">
            <a:spLocks noChangeArrowheads="1"/>
          </p:cNvSpPr>
          <p:nvPr/>
        </p:nvSpPr>
        <p:spPr bwMode="auto">
          <a:xfrm>
            <a:off x="6956511" y="3023249"/>
            <a:ext cx="773010" cy="36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3200" rIns="90000" bIns="43200">
            <a:spAutoFit/>
          </a:bodyPr>
          <a:lstStyle>
            <a:lvl1pPr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1pPr>
            <a:lvl2pPr marL="742950" indent="-28575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2pPr>
            <a:lvl3pPr marL="11430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3pPr>
            <a:lvl4pPr marL="16002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4pPr>
            <a:lvl5pPr marL="20574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ko-KR" sz="1800" dirty="0" smtClean="0">
                <a:solidFill>
                  <a:srgbClr val="00000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Eraser</a:t>
            </a:r>
            <a:endParaRPr lang="en-US" altLang="ko-KR" sz="1800" dirty="0">
              <a:solidFill>
                <a:srgbClr val="000000"/>
              </a:solidFill>
              <a:latin typeface="Calibri" panose="020F0502020204030204" pitchFamily="34" charset="0"/>
              <a:ea typeface="맑은 고딕" pitchFamily="50" charset="-127"/>
              <a:cs typeface="Calibri" panose="020F0502020204030204" pitchFamily="34" charset="0"/>
            </a:endParaRPr>
          </a:p>
        </p:txBody>
      </p:sp>
      <p:cxnSp>
        <p:nvCxnSpPr>
          <p:cNvPr id="33" name="직선 화살표 연결선 39"/>
          <p:cNvCxnSpPr>
            <a:cxnSpLocks noChangeShapeType="1"/>
          </p:cNvCxnSpPr>
          <p:nvPr/>
        </p:nvCxnSpPr>
        <p:spPr bwMode="auto">
          <a:xfrm>
            <a:off x="4951656" y="6414953"/>
            <a:ext cx="1928446" cy="0"/>
          </a:xfrm>
          <a:prstGeom prst="straightConnector1">
            <a:avLst/>
          </a:prstGeom>
          <a:noFill/>
          <a:ln w="9525" algn="ctr">
            <a:solidFill>
              <a:srgbClr val="A5002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4" name="Text Box 13"/>
          <p:cNvSpPr txBox="1">
            <a:spLocks noChangeArrowheads="1"/>
          </p:cNvSpPr>
          <p:nvPr/>
        </p:nvSpPr>
        <p:spPr bwMode="auto">
          <a:xfrm>
            <a:off x="6956511" y="6232832"/>
            <a:ext cx="1143881" cy="36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3200" rIns="90000" bIns="43200">
            <a:spAutoFit/>
          </a:bodyPr>
          <a:lstStyle>
            <a:lvl1pPr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1pPr>
            <a:lvl2pPr marL="742950" indent="-28575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2pPr>
            <a:lvl3pPr marL="11430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3pPr>
            <a:lvl4pPr marL="16002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4pPr>
            <a:lvl5pPr marL="20574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ko-KR" sz="1800" dirty="0" smtClean="0">
                <a:solidFill>
                  <a:srgbClr val="00000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Next page</a:t>
            </a:r>
            <a:endParaRPr lang="en-US" altLang="ko-KR" sz="1800" dirty="0">
              <a:solidFill>
                <a:srgbClr val="000000"/>
              </a:solidFill>
              <a:latin typeface="Calibri" panose="020F0502020204030204" pitchFamily="34" charset="0"/>
              <a:ea typeface="맑은 고딕" pitchFamily="50" charset="-127"/>
              <a:cs typeface="Calibri" panose="020F0502020204030204" pitchFamily="34" charset="0"/>
            </a:endParaRPr>
          </a:p>
        </p:txBody>
      </p:sp>
      <p:cxnSp>
        <p:nvCxnSpPr>
          <p:cNvPr id="35" name="직선 화살표 연결선 35"/>
          <p:cNvCxnSpPr>
            <a:cxnSpLocks noChangeShapeType="1"/>
          </p:cNvCxnSpPr>
          <p:nvPr/>
        </p:nvCxnSpPr>
        <p:spPr bwMode="auto">
          <a:xfrm flipH="1">
            <a:off x="2282373" y="5838889"/>
            <a:ext cx="1837592" cy="0"/>
          </a:xfrm>
          <a:prstGeom prst="straightConnector1">
            <a:avLst/>
          </a:prstGeom>
          <a:noFill/>
          <a:ln w="9525" algn="ctr">
            <a:solidFill>
              <a:srgbClr val="A5002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6" name="Text Box 13"/>
          <p:cNvSpPr txBox="1">
            <a:spLocks noChangeArrowheads="1"/>
          </p:cNvSpPr>
          <p:nvPr/>
        </p:nvSpPr>
        <p:spPr bwMode="auto">
          <a:xfrm>
            <a:off x="1401960" y="5656768"/>
            <a:ext cx="736397" cy="36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3200" rIns="90000" bIns="43200">
            <a:spAutoFit/>
          </a:bodyPr>
          <a:lstStyle>
            <a:lvl1pPr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1pPr>
            <a:lvl2pPr marL="742950" indent="-28575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2pPr>
            <a:lvl3pPr marL="11430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3pPr>
            <a:lvl4pPr marL="16002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4pPr>
            <a:lvl5pPr marL="20574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ko-KR" sz="1800" dirty="0" smtClean="0">
                <a:solidFill>
                  <a:srgbClr val="00000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Timer</a:t>
            </a:r>
            <a:endParaRPr lang="en-US" altLang="ko-KR" sz="1800" dirty="0">
              <a:solidFill>
                <a:srgbClr val="000000"/>
              </a:solidFill>
              <a:latin typeface="Calibri" panose="020F0502020204030204" pitchFamily="34" charset="0"/>
              <a:ea typeface="맑은 고딕" pitchFamily="50" charset="-127"/>
              <a:cs typeface="Calibri" panose="020F0502020204030204" pitchFamily="34" charset="0"/>
            </a:endParaRPr>
          </a:p>
        </p:txBody>
      </p:sp>
      <p:cxnSp>
        <p:nvCxnSpPr>
          <p:cNvPr id="37" name="직선 화살표 연결선 32"/>
          <p:cNvCxnSpPr>
            <a:cxnSpLocks noChangeShapeType="1"/>
          </p:cNvCxnSpPr>
          <p:nvPr/>
        </p:nvCxnSpPr>
        <p:spPr bwMode="auto">
          <a:xfrm>
            <a:off x="5023664" y="3606641"/>
            <a:ext cx="1928446" cy="0"/>
          </a:xfrm>
          <a:prstGeom prst="straightConnector1">
            <a:avLst/>
          </a:prstGeom>
          <a:noFill/>
          <a:ln w="9525" algn="ctr">
            <a:solidFill>
              <a:srgbClr val="A5002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8" name="Text Box 13"/>
          <p:cNvSpPr txBox="1">
            <a:spLocks noChangeArrowheads="1"/>
          </p:cNvSpPr>
          <p:nvPr/>
        </p:nvSpPr>
        <p:spPr bwMode="auto">
          <a:xfrm>
            <a:off x="6956511" y="3424520"/>
            <a:ext cx="1099766" cy="36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3200" rIns="90000" bIns="43200">
            <a:spAutoFit/>
          </a:bodyPr>
          <a:lstStyle>
            <a:lvl1pPr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1pPr>
            <a:lvl2pPr marL="742950" indent="-28575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2pPr>
            <a:lvl3pPr marL="11430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3pPr>
            <a:lvl4pPr marL="16002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4pPr>
            <a:lvl5pPr marL="2057400" indent="-228600" eaLnBrk="0" hangingPunct="0"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Verdana" pitchFamily="34" charset="0"/>
                <a:ea typeface="돋움" pitchFamily="50" charset="-127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ko-KR" sz="1800" dirty="0" smtClean="0">
                <a:solidFill>
                  <a:srgbClr val="00000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Pen Color</a:t>
            </a:r>
            <a:endParaRPr lang="en-US" altLang="ko-KR" sz="1800" dirty="0">
              <a:solidFill>
                <a:srgbClr val="000000"/>
              </a:solidFill>
              <a:latin typeface="Calibri" panose="020F0502020204030204" pitchFamily="34" charset="0"/>
              <a:ea typeface="맑은 고딕" pitchFamily="50" charset="-127"/>
              <a:cs typeface="Calibri" panose="020F0502020204030204" pitchFamily="34" charset="0"/>
            </a:endParaRPr>
          </a:p>
        </p:txBody>
      </p:sp>
      <p:pic>
        <p:nvPicPr>
          <p:cNvPr id="3" name="Google Shape;183;p30"/>
          <p:cNvPicPr preferRelativeResize="0"/>
          <p:nvPr/>
        </p:nvPicPr>
        <p:blipFill rotWithShape="1">
          <a:blip r:embed="rId2">
            <a:alphaModFix/>
          </a:blip>
          <a:srcRect l="89917" t="13282" r="129"/>
          <a:stretch/>
        </p:blipFill>
        <p:spPr>
          <a:xfrm>
            <a:off x="4015551" y="1196752"/>
            <a:ext cx="1038635" cy="54726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19412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Learning Platform: Loudclass</a:t>
            </a:r>
            <a:endParaRPr lang="ko-KR" altLang="en-US" dirty="0"/>
          </a:p>
        </p:txBody>
      </p:sp>
      <p:pic>
        <p:nvPicPr>
          <p:cNvPr id="10" name="Google Shape;183;p30"/>
          <p:cNvPicPr preferRelativeResize="0"/>
          <p:nvPr/>
        </p:nvPicPr>
        <p:blipFill rotWithShape="1">
          <a:blip r:embed="rId2">
            <a:alphaModFix/>
          </a:blip>
          <a:srcRect l="89917" t="13282" r="129"/>
          <a:stretch/>
        </p:blipFill>
        <p:spPr>
          <a:xfrm>
            <a:off x="7459082" y="1268760"/>
            <a:ext cx="1001349" cy="518457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직사각형 10"/>
          <p:cNvSpPr/>
          <p:nvPr/>
        </p:nvSpPr>
        <p:spPr>
          <a:xfrm>
            <a:off x="103230" y="692696"/>
            <a:ext cx="3988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Function: Embedded Answers</a:t>
            </a:r>
            <a:endParaRPr lang="en-US" altLang="ko-K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6044"/>
          <a:stretch/>
        </p:blipFill>
        <p:spPr bwMode="auto">
          <a:xfrm>
            <a:off x="1107165" y="1268760"/>
            <a:ext cx="6336704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15116" y="2750470"/>
            <a:ext cx="1826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rgbClr val="FF0000"/>
                </a:solidFill>
              </a:rPr>
              <a:t>book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48064" y="2756958"/>
            <a:ext cx="1826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rgbClr val="FF0000"/>
                </a:solidFill>
              </a:rPr>
              <a:t>pencil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79712" y="4221088"/>
            <a:ext cx="1826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rgbClr val="FF0000"/>
                </a:solidFill>
              </a:rPr>
              <a:t>bag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12660" y="4227576"/>
            <a:ext cx="1826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rgbClr val="FF0000"/>
                </a:solidFill>
              </a:rPr>
              <a:t>ruler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04048" y="5517232"/>
            <a:ext cx="1826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rgbClr val="FF0000"/>
                </a:solidFill>
              </a:rPr>
              <a:t>board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495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Learning Platform: Loudclass</a:t>
            </a:r>
            <a:endParaRPr lang="ko-KR" altLang="en-US" dirty="0"/>
          </a:p>
        </p:txBody>
      </p:sp>
      <p:pic>
        <p:nvPicPr>
          <p:cNvPr id="10" name="Google Shape;183;p30"/>
          <p:cNvPicPr preferRelativeResize="0"/>
          <p:nvPr/>
        </p:nvPicPr>
        <p:blipFill rotWithShape="1">
          <a:blip r:embed="rId2">
            <a:alphaModFix/>
          </a:blip>
          <a:srcRect l="89917" t="13282" r="129"/>
          <a:stretch/>
        </p:blipFill>
        <p:spPr>
          <a:xfrm>
            <a:off x="7459082" y="1268760"/>
            <a:ext cx="1001349" cy="518457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직사각형 10"/>
          <p:cNvSpPr/>
          <p:nvPr/>
        </p:nvSpPr>
        <p:spPr>
          <a:xfrm>
            <a:off x="103230" y="692696"/>
            <a:ext cx="3988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Function: Audio</a:t>
            </a:r>
            <a:endParaRPr lang="en-US" altLang="ko-K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2" descr="C:\Users\sidneylee\OneDrive\00 2019\01 방과후 커리쿨럼\04 교재 PDF\BOOK_JPEG\Lesson1\Theme Book\Lv.1_Theme-Book_B1_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719" t="23847" r="6228" b="20830"/>
          <a:stretch/>
        </p:blipFill>
        <p:spPr bwMode="auto">
          <a:xfrm>
            <a:off x="858329" y="1196752"/>
            <a:ext cx="6449976" cy="505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691" t="28950" r="81121" b="65071"/>
          <a:stretch/>
        </p:blipFill>
        <p:spPr bwMode="auto">
          <a:xfrm>
            <a:off x="1259632" y="5546146"/>
            <a:ext cx="252028" cy="292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691" t="28950" r="81121" b="65071"/>
          <a:stretch/>
        </p:blipFill>
        <p:spPr bwMode="auto">
          <a:xfrm>
            <a:off x="2699792" y="5546145"/>
            <a:ext cx="252028" cy="292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691" t="28950" r="81121" b="65071"/>
          <a:stretch/>
        </p:blipFill>
        <p:spPr bwMode="auto">
          <a:xfrm>
            <a:off x="4091946" y="5544896"/>
            <a:ext cx="252028" cy="292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691" t="28950" r="81121" b="65071"/>
          <a:stretch/>
        </p:blipFill>
        <p:spPr bwMode="auto">
          <a:xfrm>
            <a:off x="5508104" y="5544895"/>
            <a:ext cx="252028" cy="292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2500" r="15985"/>
          <a:stretch/>
        </p:blipFill>
        <p:spPr bwMode="auto">
          <a:xfrm>
            <a:off x="899592" y="6242854"/>
            <a:ext cx="6624736" cy="365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1115616" y="5445224"/>
            <a:ext cx="504056" cy="504056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5387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Learning Platform: Loudclass</a:t>
            </a:r>
            <a:endParaRPr lang="ko-KR" altLang="en-US" dirty="0"/>
          </a:p>
        </p:txBody>
      </p:sp>
      <p:grpSp>
        <p:nvGrpSpPr>
          <p:cNvPr id="3" name="그룹 2"/>
          <p:cNvGrpSpPr/>
          <p:nvPr/>
        </p:nvGrpSpPr>
        <p:grpSpPr>
          <a:xfrm>
            <a:off x="725052" y="1268760"/>
            <a:ext cx="7735380" cy="5184576"/>
            <a:chOff x="581036" y="1124744"/>
            <a:chExt cx="8023412" cy="5472607"/>
          </a:xfrm>
        </p:grpSpPr>
        <p:pic>
          <p:nvPicPr>
            <p:cNvPr id="6" name="Picture 15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11523"/>
            <a:stretch/>
          </p:blipFill>
          <p:spPr bwMode="auto">
            <a:xfrm>
              <a:off x="581036" y="1160746"/>
              <a:ext cx="6983179" cy="5400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Google Shape;183;p30"/>
            <p:cNvPicPr preferRelativeResize="0"/>
            <p:nvPr/>
          </p:nvPicPr>
          <p:blipFill rotWithShape="1">
            <a:blip r:embed="rId3">
              <a:alphaModFix/>
            </a:blip>
            <a:srcRect l="89917" t="13282" r="129"/>
            <a:stretch/>
          </p:blipFill>
          <p:spPr>
            <a:xfrm>
              <a:off x="7565813" y="1124744"/>
              <a:ext cx="1038635" cy="547260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직사각형 10"/>
          <p:cNvSpPr/>
          <p:nvPr/>
        </p:nvSpPr>
        <p:spPr>
          <a:xfrm>
            <a:off x="186440" y="683404"/>
            <a:ext cx="3988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Function: Video</a:t>
            </a:r>
            <a:endParaRPr lang="en-US" altLang="ko-K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507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4572000" y="548680"/>
            <a:ext cx="4824536" cy="66247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 vert="horz" lIns="91256" tIns="45630" rIns="91256" bIns="45630" rtlCol="0" anchor="ctr">
            <a:noAutofit/>
          </a:bodyPr>
          <a:lstStyle/>
          <a:p>
            <a:r>
              <a:rPr lang="en-US" altLang="ko-KR" dirty="0" smtClean="0"/>
              <a:t>Learning Platform &amp; Immersive Media Experience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131780" y="5517678"/>
            <a:ext cx="348338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APP-based</a:t>
            </a:r>
          </a:p>
          <a:p>
            <a:pPr algn="ctr"/>
            <a:r>
              <a:rPr lang="en-US" altLang="ko-KR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immersive media </a:t>
            </a:r>
            <a:r>
              <a:rPr lang="en-US" altLang="ko-KR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experience</a:t>
            </a:r>
            <a:endParaRPr lang="ko-KR" altLang="en-US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2824" y="5230941"/>
            <a:ext cx="386940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media-rich</a:t>
            </a:r>
          </a:p>
          <a:p>
            <a:pPr algn="ctr"/>
            <a:r>
              <a:rPr lang="en-US" altLang="ko-KR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learning </a:t>
            </a:r>
            <a:r>
              <a:rPr lang="en-US" altLang="ko-KR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platform </a:t>
            </a:r>
            <a:r>
              <a:rPr lang="en-US" altLang="ko-KR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&amp; </a:t>
            </a:r>
            <a:r>
              <a:rPr lang="en-US" altLang="ko-KR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 </a:t>
            </a:r>
            <a:endParaRPr lang="ko-KR" altLang="en-US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6" name="그룹 25"/>
          <p:cNvGrpSpPr/>
          <p:nvPr/>
        </p:nvGrpSpPr>
        <p:grpSpPr>
          <a:xfrm>
            <a:off x="5902052" y="1392692"/>
            <a:ext cx="1911504" cy="1130399"/>
            <a:chOff x="5807776" y="1147178"/>
            <a:chExt cx="2102654" cy="1243439"/>
          </a:xfrm>
        </p:grpSpPr>
        <p:pic>
          <p:nvPicPr>
            <p:cNvPr id="45" name="Picture 4" descr="C:\Users\myjung\Desktop\청담_front01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aturation sat="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6237383" y="717571"/>
              <a:ext cx="1243439" cy="2102654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2" descr="\\192.168.22.13\New_U-server\00. 2018_공식보고자료\o2o_phonics_화면\04_Song Perform_popup_장르.png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9058" y="1200772"/>
              <a:ext cx="1797230" cy="113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2" name="그룹 61"/>
          <p:cNvGrpSpPr/>
          <p:nvPr/>
        </p:nvGrpSpPr>
        <p:grpSpPr>
          <a:xfrm>
            <a:off x="2287990" y="3885593"/>
            <a:ext cx="1921624" cy="1130399"/>
            <a:chOff x="2354623" y="4209552"/>
            <a:chExt cx="2113786" cy="1243439"/>
          </a:xfrm>
        </p:grpSpPr>
        <p:pic>
          <p:nvPicPr>
            <p:cNvPr id="54" name="Picture 4" descr="C:\Users\myjung\Desktop\청담_front01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saturation sat="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2789796" y="3774379"/>
              <a:ext cx="1243439" cy="2113786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" name="Picture 2" descr="\\192.168.22.13\New_U-server\10. 2018_O2O_phonics\5-2. O2O_Phonics_design\01. Main frame\181017_Activity Map_내부디자인\3.Activity_Map_01.jpg"/>
            <p:cNvPicPr>
              <a:picLocks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279" t="14882" r="3228" b="14881"/>
            <a:stretch/>
          </p:blipFill>
          <p:spPr bwMode="auto">
            <a:xfrm>
              <a:off x="2513315" y="4263673"/>
              <a:ext cx="1796400" cy="113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4" name="그룹 63"/>
          <p:cNvGrpSpPr/>
          <p:nvPr/>
        </p:nvGrpSpPr>
        <p:grpSpPr>
          <a:xfrm>
            <a:off x="179512" y="3885593"/>
            <a:ext cx="1911504" cy="1130399"/>
            <a:chOff x="89289" y="4209552"/>
            <a:chExt cx="2102654" cy="1243439"/>
          </a:xfrm>
        </p:grpSpPr>
        <p:pic>
          <p:nvPicPr>
            <p:cNvPr id="57" name="Picture 4" descr="C:\Users\myjung\Desktop\청담_front01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aturation sat="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518896" y="3779945"/>
              <a:ext cx="1243439" cy="2102654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" name="Picture 7" descr="D:\00. project report\phonics\Main_Global03_01.jpg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415" y="4253524"/>
              <a:ext cx="1796400" cy="113400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그룹 32"/>
          <p:cNvGrpSpPr/>
          <p:nvPr/>
        </p:nvGrpSpPr>
        <p:grpSpPr>
          <a:xfrm>
            <a:off x="471515" y="838006"/>
            <a:ext cx="3559844" cy="2731408"/>
            <a:chOff x="849740" y="931763"/>
            <a:chExt cx="7444521" cy="5521573"/>
          </a:xfrm>
        </p:grpSpPr>
        <p:grpSp>
          <p:nvGrpSpPr>
            <p:cNvPr id="34" name="그룹 33"/>
            <p:cNvGrpSpPr/>
            <p:nvPr/>
          </p:nvGrpSpPr>
          <p:grpSpPr>
            <a:xfrm>
              <a:off x="849740" y="931763"/>
              <a:ext cx="7444521" cy="5521573"/>
              <a:chOff x="899600" y="931763"/>
              <a:chExt cx="7444521" cy="5521573"/>
            </a:xfrm>
          </p:grpSpPr>
          <p:grpSp>
            <p:nvGrpSpPr>
              <p:cNvPr id="36" name="그룹 35"/>
              <p:cNvGrpSpPr/>
              <p:nvPr/>
            </p:nvGrpSpPr>
            <p:grpSpPr>
              <a:xfrm>
                <a:off x="899600" y="931763"/>
                <a:ext cx="7444521" cy="5521573"/>
                <a:chOff x="1064568" y="1077044"/>
                <a:chExt cx="7344816" cy="5448300"/>
              </a:xfrm>
            </p:grpSpPr>
            <p:pic>
              <p:nvPicPr>
                <p:cNvPr id="60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9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 t="7707"/>
                <a:stretch/>
              </p:blipFill>
              <p:spPr bwMode="auto">
                <a:xfrm>
                  <a:off x="1560909" y="1496938"/>
                  <a:ext cx="6848475" cy="502840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71" name="직사각형 70"/>
                <p:cNvSpPr/>
                <p:nvPr/>
              </p:nvSpPr>
              <p:spPr>
                <a:xfrm>
                  <a:off x="1064568" y="1077044"/>
                  <a:ext cx="864096" cy="83978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7" name="직사각형 36"/>
              <p:cNvSpPr/>
              <p:nvPr/>
            </p:nvSpPr>
            <p:spPr>
              <a:xfrm>
                <a:off x="6496576" y="4565756"/>
                <a:ext cx="1731554" cy="1841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0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</a:t>
                </a:r>
                <a:r>
                  <a:rPr lang="en-US" altLang="ko-KR" sz="1000" b="1" dirty="0" smtClean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ultimedia</a:t>
                </a:r>
                <a:endParaRPr lang="ko-KR" altLang="en-US" sz="10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8" name="직사각형 37"/>
              <p:cNvSpPr/>
              <p:nvPr/>
            </p:nvSpPr>
            <p:spPr>
              <a:xfrm>
                <a:off x="5264846" y="6191211"/>
                <a:ext cx="1731554" cy="1841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0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</a:t>
                </a:r>
                <a:r>
                  <a:rPr lang="en-US" altLang="ko-KR" sz="1000" b="1" dirty="0" smtClean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mart </a:t>
                </a:r>
                <a:r>
                  <a:rPr lang="en-US" altLang="ko-KR" sz="10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</a:t>
                </a:r>
                <a:r>
                  <a:rPr lang="en-US" altLang="ko-KR" sz="1000" b="1" dirty="0" smtClean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oard</a:t>
                </a:r>
                <a:endParaRPr lang="ko-KR" altLang="en-US" sz="10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3" name="직사각형 52"/>
              <p:cNvSpPr/>
              <p:nvPr/>
            </p:nvSpPr>
            <p:spPr>
              <a:xfrm>
                <a:off x="2145953" y="6191211"/>
                <a:ext cx="1715491" cy="1841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0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</a:t>
                </a:r>
                <a:r>
                  <a:rPr lang="en-US" altLang="ko-KR" sz="1000" b="1" dirty="0" smtClean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nternet</a:t>
                </a:r>
                <a:endParaRPr lang="ko-KR" altLang="en-US" sz="10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5" name="직사각형 54"/>
              <p:cNvSpPr/>
              <p:nvPr/>
            </p:nvSpPr>
            <p:spPr>
              <a:xfrm>
                <a:off x="1504235" y="4541376"/>
                <a:ext cx="1696114" cy="1841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0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</a:t>
                </a:r>
                <a:r>
                  <a:rPr lang="en-US" altLang="ko-KR" sz="1000" b="1" dirty="0" smtClean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extbook</a:t>
                </a:r>
                <a:endParaRPr lang="ko-KR" altLang="en-US" sz="10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6" name="직사각형 55"/>
              <p:cNvSpPr/>
              <p:nvPr/>
            </p:nvSpPr>
            <p:spPr>
              <a:xfrm>
                <a:off x="2155642" y="2714069"/>
                <a:ext cx="1696114" cy="1841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000" b="1" dirty="0" smtClean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audio</a:t>
                </a:r>
                <a:endParaRPr lang="ko-KR" altLang="en-US" sz="10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8" name="직사각형 57"/>
              <p:cNvSpPr/>
              <p:nvPr/>
            </p:nvSpPr>
            <p:spPr>
              <a:xfrm>
                <a:off x="5213722" y="2716976"/>
                <a:ext cx="2006697" cy="18415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5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직사각형 58"/>
              <p:cNvSpPr/>
              <p:nvPr/>
            </p:nvSpPr>
            <p:spPr>
              <a:xfrm>
                <a:off x="4909892" y="2669169"/>
                <a:ext cx="2232248" cy="18415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000" b="1" dirty="0" smtClean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resources</a:t>
                </a:r>
                <a:endParaRPr lang="ko-KR" altLang="en-US" sz="10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5701" y="1502184"/>
              <a:ext cx="1254796" cy="990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3" name="Picture 3" descr="D:\참고이미지\arrow02.jp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379797">
            <a:off x="5387993" y="2380237"/>
            <a:ext cx="761432" cy="5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74" name="그룹 73"/>
          <p:cNvGrpSpPr/>
          <p:nvPr/>
        </p:nvGrpSpPr>
        <p:grpSpPr>
          <a:xfrm>
            <a:off x="5330180" y="3668266"/>
            <a:ext cx="3042881" cy="572568"/>
            <a:chOff x="2434087" y="3973215"/>
            <a:chExt cx="5466308" cy="802938"/>
          </a:xfrm>
        </p:grpSpPr>
        <p:pic>
          <p:nvPicPr>
            <p:cNvPr id="75" name="Picture 3" descr="D:\참고이미지\arrow02.jpg"/>
            <p:cNvPicPr>
              <a:picLocks noChangeAspect="1" noChangeArrowheads="1"/>
            </p:cNvPicPr>
            <p:nvPr/>
          </p:nvPicPr>
          <p:blipFill rotWithShape="1"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0377"/>
            <a:stretch/>
          </p:blipFill>
          <p:spPr bwMode="auto">
            <a:xfrm rot="9915972">
              <a:off x="2434087" y="3973215"/>
              <a:ext cx="1575572" cy="772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6" name="Picture 3" descr="D:\참고이미지\arrow02.jpg"/>
            <p:cNvPicPr>
              <a:picLocks noChangeAspect="1" noChangeArrowheads="1"/>
            </p:cNvPicPr>
            <p:nvPr/>
          </p:nvPicPr>
          <p:blipFill rotWithShape="1"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0377"/>
            <a:stretch/>
          </p:blipFill>
          <p:spPr bwMode="auto">
            <a:xfrm rot="11684028" flipH="1">
              <a:off x="6324823" y="4003877"/>
              <a:ext cx="1575572" cy="772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10236" y="4254456"/>
            <a:ext cx="1847093" cy="10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8576" y="4254456"/>
            <a:ext cx="1847093" cy="10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그룹 4"/>
          <p:cNvGrpSpPr/>
          <p:nvPr/>
        </p:nvGrpSpPr>
        <p:grpSpPr>
          <a:xfrm>
            <a:off x="5902052" y="2802657"/>
            <a:ext cx="1911504" cy="1130399"/>
            <a:chOff x="5842064" y="2644657"/>
            <a:chExt cx="1911504" cy="1130399"/>
          </a:xfrm>
        </p:grpSpPr>
        <p:pic>
          <p:nvPicPr>
            <p:cNvPr id="46" name="Picture 4" descr="C:\Users\myjung\Desktop\청담_front01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aturation sat="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6232616" y="2254105"/>
              <a:ext cx="1130399" cy="1911504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7" name="Picture 3"/>
            <p:cNvPicPr>
              <a:picLocks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98209" y="2700386"/>
              <a:ext cx="1633091" cy="10309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9" name="TextBox 38"/>
          <p:cNvSpPr txBox="1"/>
          <p:nvPr/>
        </p:nvSpPr>
        <p:spPr>
          <a:xfrm>
            <a:off x="6489883" y="6424413"/>
            <a:ext cx="2402597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05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*APP Usage (Only Level 1 &amp; 2)</a:t>
            </a:r>
            <a:endParaRPr lang="ko-KR" altLang="en-US" sz="105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565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Learning Platform: Loudclass</a:t>
            </a:r>
            <a:endParaRPr lang="ko-KR" altLang="en-US" dirty="0"/>
          </a:p>
        </p:txBody>
      </p:sp>
      <p:sp>
        <p:nvSpPr>
          <p:cNvPr id="11" name="직사각형 10"/>
          <p:cNvSpPr/>
          <p:nvPr/>
        </p:nvSpPr>
        <p:spPr>
          <a:xfrm>
            <a:off x="186440" y="683404"/>
            <a:ext cx="3988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Function: Image</a:t>
            </a:r>
            <a:endParaRPr lang="en-US" altLang="ko-K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740314" y="1340768"/>
            <a:ext cx="7504094" cy="4896544"/>
            <a:chOff x="581036" y="1124744"/>
            <a:chExt cx="8023412" cy="5472607"/>
          </a:xfrm>
        </p:grpSpPr>
        <p:grpSp>
          <p:nvGrpSpPr>
            <p:cNvPr id="3" name="그룹 2"/>
            <p:cNvGrpSpPr/>
            <p:nvPr/>
          </p:nvGrpSpPr>
          <p:grpSpPr>
            <a:xfrm>
              <a:off x="581036" y="1124744"/>
              <a:ext cx="8023412" cy="5472607"/>
              <a:chOff x="581036" y="1124744"/>
              <a:chExt cx="8023412" cy="5472607"/>
            </a:xfrm>
          </p:grpSpPr>
          <p:pic>
            <p:nvPicPr>
              <p:cNvPr id="6" name="Picture 15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r="11523"/>
              <a:stretch/>
            </p:blipFill>
            <p:spPr bwMode="auto">
              <a:xfrm>
                <a:off x="581036" y="1160747"/>
                <a:ext cx="6983179" cy="5400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" name="Google Shape;183;p30"/>
              <p:cNvPicPr preferRelativeResize="0"/>
              <p:nvPr/>
            </p:nvPicPr>
            <p:blipFill rotWithShape="1">
              <a:blip r:embed="rId3">
                <a:alphaModFix/>
              </a:blip>
              <a:srcRect l="89917" t="13282" r="129"/>
              <a:stretch/>
            </p:blipFill>
            <p:spPr>
              <a:xfrm>
                <a:off x="7565813" y="1124744"/>
                <a:ext cx="1038635" cy="547260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73721" y="1545536"/>
              <a:ext cx="6351712" cy="47637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34854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Learning Platform: Loudclass</a:t>
            </a:r>
            <a:endParaRPr lang="ko-KR" altLang="en-US" dirty="0"/>
          </a:p>
        </p:txBody>
      </p:sp>
      <p:sp>
        <p:nvSpPr>
          <p:cNvPr id="11" name="직사각형 10"/>
          <p:cNvSpPr/>
          <p:nvPr/>
        </p:nvSpPr>
        <p:spPr>
          <a:xfrm>
            <a:off x="186440" y="683404"/>
            <a:ext cx="3988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Function: Internet</a:t>
            </a:r>
            <a:endParaRPr lang="en-US" altLang="ko-K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740314" y="1340768"/>
            <a:ext cx="7504094" cy="4896544"/>
            <a:chOff x="581036" y="1124744"/>
            <a:chExt cx="8023412" cy="5472607"/>
          </a:xfrm>
        </p:grpSpPr>
        <p:grpSp>
          <p:nvGrpSpPr>
            <p:cNvPr id="3" name="그룹 2"/>
            <p:cNvGrpSpPr/>
            <p:nvPr/>
          </p:nvGrpSpPr>
          <p:grpSpPr>
            <a:xfrm>
              <a:off x="581036" y="1124744"/>
              <a:ext cx="8023412" cy="5472607"/>
              <a:chOff x="581036" y="1124744"/>
              <a:chExt cx="8023412" cy="5472607"/>
            </a:xfrm>
          </p:grpSpPr>
          <p:pic>
            <p:nvPicPr>
              <p:cNvPr id="6" name="Picture 15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r="11523"/>
              <a:stretch/>
            </p:blipFill>
            <p:spPr bwMode="auto">
              <a:xfrm>
                <a:off x="581036" y="1160747"/>
                <a:ext cx="6983179" cy="5400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" name="Google Shape;183;p30"/>
              <p:cNvPicPr preferRelativeResize="0"/>
              <p:nvPr/>
            </p:nvPicPr>
            <p:blipFill rotWithShape="1">
              <a:blip r:embed="rId3">
                <a:alphaModFix/>
              </a:blip>
              <a:srcRect l="89917" t="13282" r="129"/>
              <a:stretch/>
            </p:blipFill>
            <p:spPr>
              <a:xfrm>
                <a:off x="7565813" y="1124744"/>
                <a:ext cx="1038635" cy="547260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73721" y="1545536"/>
              <a:ext cx="6351712" cy="4763784"/>
            </a:xfrm>
            <a:prstGeom prst="rect">
              <a:avLst/>
            </a:prstGeom>
          </p:spPr>
        </p:pic>
      </p:grpSp>
      <p:pic>
        <p:nvPicPr>
          <p:cNvPr id="9" name="Picture 1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0127"/>
          <a:stretch/>
        </p:blipFill>
        <p:spPr bwMode="auto">
          <a:xfrm>
            <a:off x="827584" y="1728141"/>
            <a:ext cx="6300705" cy="4293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5829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Learning Platform: Loudclass</a:t>
            </a:r>
            <a:endParaRPr lang="ko-KR" altLang="en-US" dirty="0"/>
          </a:p>
        </p:txBody>
      </p:sp>
      <p:sp>
        <p:nvSpPr>
          <p:cNvPr id="11" name="직사각형 10"/>
          <p:cNvSpPr/>
          <p:nvPr/>
        </p:nvSpPr>
        <p:spPr>
          <a:xfrm>
            <a:off x="186440" y="683404"/>
            <a:ext cx="3988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Function: Board</a:t>
            </a:r>
            <a:endParaRPr lang="en-US" altLang="ko-K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740314" y="1340768"/>
            <a:ext cx="7504094" cy="4896544"/>
            <a:chOff x="581036" y="1124744"/>
            <a:chExt cx="8023412" cy="5472607"/>
          </a:xfrm>
        </p:grpSpPr>
        <p:pic>
          <p:nvPicPr>
            <p:cNvPr id="6" name="Picture 15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11523"/>
            <a:stretch/>
          </p:blipFill>
          <p:spPr bwMode="auto">
            <a:xfrm>
              <a:off x="581036" y="1160747"/>
              <a:ext cx="6983179" cy="5400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Google Shape;183;p30"/>
            <p:cNvPicPr preferRelativeResize="0"/>
            <p:nvPr/>
          </p:nvPicPr>
          <p:blipFill rotWithShape="1">
            <a:blip r:embed="rId3">
              <a:alphaModFix/>
            </a:blip>
            <a:srcRect l="89917" t="13282" r="129"/>
            <a:stretch/>
          </p:blipFill>
          <p:spPr>
            <a:xfrm>
              <a:off x="7565813" y="1124744"/>
              <a:ext cx="1038635" cy="547260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" name="Picture 1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0022"/>
          <a:stretch/>
        </p:blipFill>
        <p:spPr bwMode="auto">
          <a:xfrm>
            <a:off x="755576" y="1340768"/>
            <a:ext cx="6515928" cy="4864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9081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Learning Platform: Loudclass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186440" y="683404"/>
            <a:ext cx="3988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Function: Timer and More</a:t>
            </a:r>
            <a:endParaRPr lang="en-US" altLang="ko-K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323528" y="1084094"/>
            <a:ext cx="8496944" cy="5585266"/>
            <a:chOff x="395536" y="1095978"/>
            <a:chExt cx="8208908" cy="5573382"/>
          </a:xfrm>
        </p:grpSpPr>
        <p:pic>
          <p:nvPicPr>
            <p:cNvPr id="10" name="Google Shape;183;p30"/>
            <p:cNvPicPr preferRelativeResize="0"/>
            <p:nvPr/>
          </p:nvPicPr>
          <p:blipFill rotWithShape="1">
            <a:blip r:embed="rId2">
              <a:alphaModFix/>
            </a:blip>
            <a:srcRect l="89917" t="13282" r="129"/>
            <a:stretch/>
          </p:blipFill>
          <p:spPr>
            <a:xfrm>
              <a:off x="7526265" y="1095978"/>
              <a:ext cx="1078179" cy="55733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직사각형 11"/>
            <p:cNvSpPr/>
            <p:nvPr/>
          </p:nvSpPr>
          <p:spPr>
            <a:xfrm>
              <a:off x="395536" y="1095978"/>
              <a:ext cx="7130729" cy="557338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6" name="Google Shape;345;p48"/>
          <p:cNvPicPr preferRelativeResize="0"/>
          <p:nvPr/>
        </p:nvPicPr>
        <p:blipFill rotWithShape="1">
          <a:blip r:embed="rId3">
            <a:alphaModFix/>
          </a:blip>
          <a:srcRect l="6616" t="9224" r="16215" b="10290"/>
          <a:stretch/>
        </p:blipFill>
        <p:spPr>
          <a:xfrm>
            <a:off x="605656" y="3876726"/>
            <a:ext cx="3824648" cy="257660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Google Shape;353;p49"/>
          <p:cNvPicPr preferRelativeResize="0"/>
          <p:nvPr/>
        </p:nvPicPr>
        <p:blipFill rotWithShape="1">
          <a:blip r:embed="rId4">
            <a:alphaModFix/>
          </a:blip>
          <a:srcRect l="5253" t="10471" r="15402" b="10120"/>
          <a:stretch/>
        </p:blipFill>
        <p:spPr>
          <a:xfrm>
            <a:off x="598042" y="1258221"/>
            <a:ext cx="3824648" cy="238153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" name="Google Shape;364;p50"/>
          <p:cNvPicPr preferRelativeResize="0"/>
          <p:nvPr/>
        </p:nvPicPr>
        <p:blipFill rotWithShape="1">
          <a:blip r:embed="rId5">
            <a:alphaModFix/>
          </a:blip>
          <a:srcRect l="13040" t="31365" r="16697"/>
          <a:stretch/>
        </p:blipFill>
        <p:spPr>
          <a:xfrm>
            <a:off x="3350934" y="2415618"/>
            <a:ext cx="4353528" cy="244827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xmlns="" val="97525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Phonics APP</a:t>
            </a:r>
            <a:endParaRPr lang="ko-KR" altLang="en-US" dirty="0"/>
          </a:p>
        </p:txBody>
      </p:sp>
      <p:grpSp>
        <p:nvGrpSpPr>
          <p:cNvPr id="45" name="그룹 44"/>
          <p:cNvGrpSpPr/>
          <p:nvPr/>
        </p:nvGrpSpPr>
        <p:grpSpPr>
          <a:xfrm>
            <a:off x="390925" y="2430837"/>
            <a:ext cx="5315286" cy="2061141"/>
            <a:chOff x="179512" y="1946725"/>
            <a:chExt cx="5472608" cy="2274363"/>
          </a:xfrm>
        </p:grpSpPr>
        <p:grpSp>
          <p:nvGrpSpPr>
            <p:cNvPr id="4" name="그룹 3"/>
            <p:cNvGrpSpPr/>
            <p:nvPr/>
          </p:nvGrpSpPr>
          <p:grpSpPr>
            <a:xfrm>
              <a:off x="182428" y="2421088"/>
              <a:ext cx="2658465" cy="1799994"/>
              <a:chOff x="383002" y="2790266"/>
              <a:chExt cx="2658465" cy="1799994"/>
            </a:xfrm>
          </p:grpSpPr>
          <p:sp>
            <p:nvSpPr>
              <p:cNvPr id="5" name="직사각형 4"/>
              <p:cNvSpPr/>
              <p:nvPr/>
            </p:nvSpPr>
            <p:spPr>
              <a:xfrm>
                <a:off x="383002" y="2790266"/>
                <a:ext cx="2658463" cy="178294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0" rIns="36000" bIns="36000" rtlCol="0" anchor="t"/>
              <a:lstStyle/>
              <a:p>
                <a:pPr algn="ctr"/>
                <a:r>
                  <a:rPr lang="en-US" altLang="ko-KR" sz="1100" dirty="0" smtClean="0">
                    <a:solidFill>
                      <a:schemeClr val="accent4">
                        <a:lumMod val="75000"/>
                      </a:schemeClr>
                    </a:solidFill>
                    <a:latin typeface="Berlin Sans FB" panose="020E0602020502020306" pitchFamily="34" charset="0"/>
                  </a:rPr>
                  <a:t>Phoneme </a:t>
                </a:r>
                <a:r>
                  <a:rPr lang="en-US" altLang="ko-KR" sz="1000" dirty="0" smtClean="0">
                    <a:solidFill>
                      <a:schemeClr val="accent5">
                        <a:lumMod val="50000"/>
                      </a:schemeClr>
                    </a:solidFill>
                    <a:latin typeface="Berlin Sans FB" panose="020E0602020502020306" pitchFamily="34" charset="0"/>
                  </a:rPr>
                  <a:t> Introduction</a:t>
                </a:r>
                <a:endParaRPr lang="en-US" altLang="ko-KR" sz="1000" dirty="0">
                  <a:solidFill>
                    <a:schemeClr val="accent5">
                      <a:lumMod val="50000"/>
                    </a:schemeClr>
                  </a:solidFill>
                  <a:latin typeface="Berlin Sans FB" panose="020E0602020502020306" pitchFamily="34" charset="0"/>
                </a:endParaRPr>
              </a:p>
            </p:txBody>
          </p:sp>
          <p:pic>
            <p:nvPicPr>
              <p:cNvPr id="6" name="Picture 2" descr="\\192.168.22.13\New_U-server\10. 2018_O2O_phonics\6. O2O_Phonics_개발산출물(유니메이션)\01. 디자인\01. Phoneme Introduciton\step1\0831\02_Step 1-Listen and Repeat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3002" y="2970260"/>
                <a:ext cx="2658465" cy="162000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" name="그룹 6"/>
            <p:cNvGrpSpPr/>
            <p:nvPr/>
          </p:nvGrpSpPr>
          <p:grpSpPr>
            <a:xfrm>
              <a:off x="2987824" y="2421088"/>
              <a:ext cx="2658462" cy="1800000"/>
              <a:chOff x="3230187" y="2790260"/>
              <a:chExt cx="2658462" cy="1800000"/>
            </a:xfrm>
          </p:grpSpPr>
          <p:sp>
            <p:nvSpPr>
              <p:cNvPr id="8" name="직사각형 7"/>
              <p:cNvSpPr/>
              <p:nvPr/>
            </p:nvSpPr>
            <p:spPr>
              <a:xfrm>
                <a:off x="3230187" y="2790260"/>
                <a:ext cx="2658462" cy="179594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0" rIns="36000" bIns="36000" rtlCol="0" anchor="t"/>
              <a:lstStyle/>
              <a:p>
                <a:pPr algn="ctr"/>
                <a:r>
                  <a:rPr lang="en-US" altLang="ko-KR" sz="1100" dirty="0" smtClean="0">
                    <a:solidFill>
                      <a:schemeClr val="accent4">
                        <a:lumMod val="75000"/>
                      </a:schemeClr>
                    </a:solidFill>
                    <a:latin typeface="Berlin Sans FB" panose="020E0602020502020306" pitchFamily="34" charset="0"/>
                  </a:rPr>
                  <a:t>Word </a:t>
                </a:r>
                <a:r>
                  <a:rPr lang="en-US" altLang="ko-KR" sz="1000" dirty="0" smtClean="0">
                    <a:solidFill>
                      <a:schemeClr val="accent5">
                        <a:lumMod val="50000"/>
                      </a:schemeClr>
                    </a:solidFill>
                    <a:latin typeface="Berlin Sans FB" panose="020E0602020502020306" pitchFamily="34" charset="0"/>
                  </a:rPr>
                  <a:t>Recognition</a:t>
                </a:r>
                <a:endParaRPr lang="en-US" altLang="ko-KR" sz="1000" dirty="0">
                  <a:solidFill>
                    <a:schemeClr val="accent5">
                      <a:lumMod val="50000"/>
                    </a:schemeClr>
                  </a:solidFill>
                  <a:latin typeface="Berlin Sans FB" panose="020E0602020502020306" pitchFamily="34" charset="0"/>
                </a:endParaRPr>
              </a:p>
            </p:txBody>
          </p:sp>
          <p:pic>
            <p:nvPicPr>
              <p:cNvPr id="9" name="Picture 5" descr="\\192.168.22.13\New_U-server\10. 2018_O2O_phonics\6. O2O_Phonics_개발산출물(유니메이션)\02. Word Recognition\step1\Step-1_Listen&amp;Choose_성공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30187" y="2970260"/>
                <a:ext cx="2658462" cy="1620000"/>
              </a:xfrm>
              <a:prstGeom prst="rect">
                <a:avLst/>
              </a:prstGeom>
              <a:noFill/>
              <a:ln w="6350">
                <a:solidFill>
                  <a:schemeClr val="bg1">
                    <a:lumMod val="75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7" name="오각형 26"/>
            <p:cNvSpPr/>
            <p:nvPr/>
          </p:nvSpPr>
          <p:spPr>
            <a:xfrm>
              <a:off x="179512" y="1946725"/>
              <a:ext cx="5472608" cy="402155"/>
            </a:xfrm>
            <a:prstGeom prst="homePlate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lang="en-US" altLang="ko-KR" sz="2400" b="1" dirty="0" smtClean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  <a:r>
                <a:rPr lang="en-US" altLang="ko-KR" sz="1600" b="1" dirty="0" smtClean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erceive</a:t>
              </a:r>
              <a:endParaRPr lang="en-US" altLang="ko-KR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6" name="그룹 45"/>
          <p:cNvGrpSpPr/>
          <p:nvPr/>
        </p:nvGrpSpPr>
        <p:grpSpPr>
          <a:xfrm>
            <a:off x="6061962" y="2420888"/>
            <a:ext cx="2702216" cy="2045684"/>
            <a:chOff x="6110284" y="1946725"/>
            <a:chExt cx="2782196" cy="2257307"/>
          </a:xfrm>
        </p:grpSpPr>
        <p:grpSp>
          <p:nvGrpSpPr>
            <p:cNvPr id="11" name="그룹 10"/>
            <p:cNvGrpSpPr/>
            <p:nvPr/>
          </p:nvGrpSpPr>
          <p:grpSpPr>
            <a:xfrm>
              <a:off x="6136140" y="2421087"/>
              <a:ext cx="2658476" cy="1782945"/>
              <a:chOff x="6261298" y="2807339"/>
              <a:chExt cx="2658476" cy="1782945"/>
            </a:xfrm>
          </p:grpSpPr>
          <p:sp>
            <p:nvSpPr>
              <p:cNvPr id="12" name="직사각형 11"/>
              <p:cNvSpPr/>
              <p:nvPr/>
            </p:nvSpPr>
            <p:spPr>
              <a:xfrm>
                <a:off x="6261298" y="2807339"/>
                <a:ext cx="2658463" cy="178294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0" rIns="36000" bIns="36000" rtlCol="0" anchor="t"/>
              <a:lstStyle/>
              <a:p>
                <a:pPr algn="ctr"/>
                <a:r>
                  <a:rPr lang="en-US" altLang="ko-KR" sz="1050" dirty="0" smtClean="0">
                    <a:solidFill>
                      <a:schemeClr val="accent4">
                        <a:lumMod val="75000"/>
                      </a:schemeClr>
                    </a:solidFill>
                    <a:latin typeface="Berlin Sans FB" panose="020E0602020502020306" pitchFamily="34" charset="0"/>
                  </a:rPr>
                  <a:t>Game </a:t>
                </a:r>
                <a:r>
                  <a:rPr lang="en-US" altLang="ko-KR" sz="1050" dirty="0" smtClean="0">
                    <a:solidFill>
                      <a:schemeClr val="accent5">
                        <a:lumMod val="50000"/>
                      </a:schemeClr>
                    </a:solidFill>
                    <a:latin typeface="Berlin Sans FB" panose="020E0602020502020306" pitchFamily="34" charset="0"/>
                  </a:rPr>
                  <a:t>Challenge</a:t>
                </a:r>
                <a:endParaRPr lang="en-US" altLang="ko-KR" sz="1050" dirty="0">
                  <a:solidFill>
                    <a:schemeClr val="accent5">
                      <a:lumMod val="50000"/>
                    </a:schemeClr>
                  </a:solidFill>
                  <a:latin typeface="Berlin Sans FB" panose="020E0602020502020306" pitchFamily="34" charset="0"/>
                </a:endParaRPr>
              </a:p>
            </p:txBody>
          </p:sp>
          <p:pic>
            <p:nvPicPr>
              <p:cNvPr id="13" name="Picture 2" descr="\\192.168.22.13\New_U-server\10. 2018_O2O_phonics\6. O2O_Phonics_개발산출물(유니메이션)\04. Comprehensive Game\0816\0816결과물\Step1_set1\2.Word\Step-1_set1_Let’s-play_word04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61313" y="2970260"/>
                <a:ext cx="2658461" cy="162000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9" name="오각형 28"/>
            <p:cNvSpPr/>
            <p:nvPr/>
          </p:nvSpPr>
          <p:spPr>
            <a:xfrm>
              <a:off x="6110284" y="1946725"/>
              <a:ext cx="2782196" cy="402155"/>
            </a:xfrm>
            <a:prstGeom prst="homePlate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lang="en-US" altLang="ko-KR" sz="2400" b="1" dirty="0">
                  <a:solidFill>
                    <a:srgbClr val="4BACC6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  <a:r>
                <a:rPr lang="en-US" altLang="ko-KR" sz="1600" b="1" dirty="0" smtClean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lay</a:t>
              </a:r>
              <a:endParaRPr lang="en-US" altLang="ko-KR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7" name="그룹 46"/>
          <p:cNvGrpSpPr/>
          <p:nvPr/>
        </p:nvGrpSpPr>
        <p:grpSpPr>
          <a:xfrm>
            <a:off x="611560" y="4563986"/>
            <a:ext cx="7920880" cy="2088232"/>
            <a:chOff x="467544" y="4437112"/>
            <a:chExt cx="8155322" cy="2304256"/>
          </a:xfrm>
        </p:grpSpPr>
        <p:grpSp>
          <p:nvGrpSpPr>
            <p:cNvPr id="14" name="그룹 13"/>
            <p:cNvGrpSpPr/>
            <p:nvPr/>
          </p:nvGrpSpPr>
          <p:grpSpPr>
            <a:xfrm>
              <a:off x="467544" y="4945426"/>
              <a:ext cx="2658463" cy="1795942"/>
              <a:chOff x="3203848" y="4789441"/>
              <a:chExt cx="2658463" cy="1795942"/>
            </a:xfrm>
          </p:grpSpPr>
          <p:sp>
            <p:nvSpPr>
              <p:cNvPr id="15" name="직사각형 14"/>
              <p:cNvSpPr/>
              <p:nvPr/>
            </p:nvSpPr>
            <p:spPr>
              <a:xfrm>
                <a:off x="3203848" y="4789441"/>
                <a:ext cx="2658462" cy="179594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0" rIns="36000" bIns="36000" rtlCol="0" anchor="t"/>
              <a:lstStyle/>
              <a:p>
                <a:pPr algn="ctr"/>
                <a:r>
                  <a:rPr lang="en-US" altLang="ko-KR" sz="1100" dirty="0" smtClean="0">
                    <a:solidFill>
                      <a:schemeClr val="accent4">
                        <a:lumMod val="75000"/>
                      </a:schemeClr>
                    </a:solidFill>
                    <a:latin typeface="Berlin Sans FB" panose="020E0602020502020306" pitchFamily="34" charset="0"/>
                  </a:rPr>
                  <a:t>Phonics Song</a:t>
                </a:r>
                <a:endParaRPr lang="en-US" altLang="ko-KR" sz="1000" dirty="0">
                  <a:solidFill>
                    <a:schemeClr val="accent5">
                      <a:lumMod val="50000"/>
                    </a:schemeClr>
                  </a:solidFill>
                  <a:latin typeface="Berlin Sans FB" panose="020E0602020502020306" pitchFamily="34" charset="0"/>
                </a:endParaRPr>
              </a:p>
            </p:txBody>
          </p:sp>
          <p:pic>
            <p:nvPicPr>
              <p:cNvPr id="16" name="Picture 4" descr="\\192.168.22.13\New_U-server\10. 2018_O2O_phonics\6. O2O_Phonics_개발산출물(유니메이션)\01. 디자인\0914\패턴_수정02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03849" y="4945225"/>
                <a:ext cx="2658462" cy="1620000"/>
              </a:xfrm>
              <a:prstGeom prst="rect">
                <a:avLst/>
              </a:prstGeom>
              <a:noFill/>
              <a:ln w="6350">
                <a:solidFill>
                  <a:schemeClr val="bg1">
                    <a:lumMod val="75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4" name="그룹 43"/>
            <p:cNvGrpSpPr/>
            <p:nvPr/>
          </p:nvGrpSpPr>
          <p:grpSpPr>
            <a:xfrm>
              <a:off x="5964404" y="4925268"/>
              <a:ext cx="2658462" cy="1795942"/>
              <a:chOff x="5964404" y="4925268"/>
              <a:chExt cx="2658462" cy="1795942"/>
            </a:xfrm>
          </p:grpSpPr>
          <p:sp>
            <p:nvSpPr>
              <p:cNvPr id="22" name="직사각형 21"/>
              <p:cNvSpPr/>
              <p:nvPr/>
            </p:nvSpPr>
            <p:spPr>
              <a:xfrm>
                <a:off x="5964404" y="4925268"/>
                <a:ext cx="2658462" cy="179594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0" rIns="36000" bIns="36000" rtlCol="0" anchor="t"/>
              <a:lstStyle/>
              <a:p>
                <a:pPr algn="ctr"/>
                <a:r>
                  <a:rPr lang="en-US" altLang="ko-KR" sz="1100" dirty="0" smtClean="0">
                    <a:solidFill>
                      <a:schemeClr val="accent4">
                        <a:lumMod val="75000"/>
                      </a:schemeClr>
                    </a:solidFill>
                    <a:latin typeface="Berlin Sans FB" panose="020E0602020502020306" pitchFamily="34" charset="0"/>
                  </a:rPr>
                  <a:t>Song </a:t>
                </a:r>
                <a:r>
                  <a:rPr lang="en-US" altLang="ko-KR" sz="1000" dirty="0" smtClean="0">
                    <a:solidFill>
                      <a:schemeClr val="accent5">
                        <a:lumMod val="50000"/>
                      </a:schemeClr>
                    </a:solidFill>
                    <a:latin typeface="Berlin Sans FB" panose="020E0602020502020306" pitchFamily="34" charset="0"/>
                  </a:rPr>
                  <a:t>Performance</a:t>
                </a:r>
                <a:endParaRPr lang="en-US" altLang="ko-KR" sz="1000" dirty="0">
                  <a:solidFill>
                    <a:schemeClr val="accent5">
                      <a:lumMod val="50000"/>
                    </a:schemeClr>
                  </a:solidFill>
                  <a:latin typeface="Berlin Sans FB" panose="020E0602020502020306" pitchFamily="34" charset="0"/>
                </a:endParaRPr>
              </a:p>
            </p:txBody>
          </p:sp>
          <p:pic>
            <p:nvPicPr>
              <p:cNvPr id="24" name="Picture 7" descr="\\192.168.22.13\New_U-server\00. 2018_공식보고자료\o2o_phonics_화면\03_꾸미기_수정.png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6853" t="18286" r="7141" b="18093"/>
              <a:stretch/>
            </p:blipFill>
            <p:spPr bwMode="auto">
              <a:xfrm>
                <a:off x="5966268" y="5082028"/>
                <a:ext cx="2656598" cy="1623282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8" name="오각형 27"/>
            <p:cNvSpPr/>
            <p:nvPr/>
          </p:nvSpPr>
          <p:spPr>
            <a:xfrm>
              <a:off x="467544" y="4437112"/>
              <a:ext cx="8155321" cy="402155"/>
            </a:xfrm>
            <a:prstGeom prst="homePlat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lang="en-US" altLang="ko-KR" sz="2400" b="1" dirty="0">
                  <a:solidFill>
                    <a:srgbClr val="4BACC6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  <a:r>
                <a:rPr lang="en-US" altLang="ko-KR" sz="1600" b="1" dirty="0" smtClean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erform</a:t>
              </a:r>
              <a:endParaRPr lang="en-US" altLang="ko-KR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9" name="그룹 38"/>
            <p:cNvGrpSpPr/>
            <p:nvPr/>
          </p:nvGrpSpPr>
          <p:grpSpPr>
            <a:xfrm>
              <a:off x="3216907" y="4925268"/>
              <a:ext cx="2658462" cy="1795942"/>
              <a:chOff x="3466630" y="4921010"/>
              <a:chExt cx="2658462" cy="1795942"/>
            </a:xfrm>
          </p:grpSpPr>
          <p:sp>
            <p:nvSpPr>
              <p:cNvPr id="38" name="직사각형 37"/>
              <p:cNvSpPr/>
              <p:nvPr/>
            </p:nvSpPr>
            <p:spPr>
              <a:xfrm>
                <a:off x="3466630" y="4921010"/>
                <a:ext cx="2658462" cy="179594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0" rIns="36000" bIns="36000" rtlCol="0" anchor="t"/>
              <a:lstStyle/>
              <a:p>
                <a:pPr algn="ctr"/>
                <a:r>
                  <a:rPr lang="en-US" altLang="ko-KR" sz="1100" dirty="0" smtClean="0">
                    <a:solidFill>
                      <a:schemeClr val="accent4">
                        <a:lumMod val="75000"/>
                      </a:schemeClr>
                    </a:solidFill>
                    <a:latin typeface="Berlin Sans FB" panose="020E0602020502020306" pitchFamily="34" charset="0"/>
                  </a:rPr>
                  <a:t>Song </a:t>
                </a:r>
                <a:r>
                  <a:rPr lang="en-US" altLang="ko-KR" sz="1000" dirty="0" smtClean="0">
                    <a:solidFill>
                      <a:schemeClr val="accent5">
                        <a:lumMod val="50000"/>
                      </a:schemeClr>
                    </a:solidFill>
                    <a:latin typeface="Berlin Sans FB" panose="020E0602020502020306" pitchFamily="34" charset="0"/>
                  </a:rPr>
                  <a:t>Performance</a:t>
                </a:r>
                <a:endParaRPr lang="en-US" altLang="ko-KR" sz="1000" dirty="0">
                  <a:solidFill>
                    <a:schemeClr val="accent5">
                      <a:lumMod val="50000"/>
                    </a:schemeClr>
                  </a:solidFill>
                  <a:latin typeface="Berlin Sans FB" panose="020E0602020502020306" pitchFamily="34" charset="0"/>
                </a:endParaRPr>
              </a:p>
            </p:txBody>
          </p:sp>
          <p:pic>
            <p:nvPicPr>
              <p:cNvPr id="37" name="Picture 5" descr="\\192.168.22.13\New_U-server\10. 2018_O2O_phonics\6. O2O_Phonics_개발산출물(유니메이션)\01. 디자인\06. Song Performance\0928\04_Song Perform_popup_무대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82803" y="5077770"/>
                <a:ext cx="2642289" cy="1610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48" name="그룹 47"/>
          <p:cNvGrpSpPr/>
          <p:nvPr/>
        </p:nvGrpSpPr>
        <p:grpSpPr>
          <a:xfrm>
            <a:off x="2067179" y="825868"/>
            <a:ext cx="2102654" cy="1130398"/>
            <a:chOff x="4067080" y="950345"/>
            <a:chExt cx="2102654" cy="1130398"/>
          </a:xfrm>
        </p:grpSpPr>
        <p:pic>
          <p:nvPicPr>
            <p:cNvPr id="49" name="Picture 4" descr="C:\Users\myjung\Desktop\청담_front01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 xmlns="">
                    <a14:imgLayer r:embed="rId9">
                      <a14:imgEffect>
                        <a14:saturation sat="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4553208" y="464217"/>
              <a:ext cx="1130398" cy="2102654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3" descr="\\192.168.22.13\New_U-server\10. 2018_O2O_phonics\6. O2O_Phonics_개발산출물(유니메이션)\01. 디자인\00. Mainframe\splash\최신버전취합\1. APP소개_캐릭터 휘파람 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8407" y="1009293"/>
              <a:ext cx="1800000" cy="101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1" name="그룹 50"/>
          <p:cNvGrpSpPr/>
          <p:nvPr/>
        </p:nvGrpSpPr>
        <p:grpSpPr>
          <a:xfrm>
            <a:off x="4431229" y="661837"/>
            <a:ext cx="2520280" cy="1425509"/>
            <a:chOff x="2856717" y="855400"/>
            <a:chExt cx="2867411" cy="2114860"/>
          </a:xfrm>
        </p:grpSpPr>
        <p:sp>
          <p:nvSpPr>
            <p:cNvPr id="52" name="모서리가 둥근 직사각형 8"/>
            <p:cNvSpPr/>
            <p:nvPr/>
          </p:nvSpPr>
          <p:spPr>
            <a:xfrm>
              <a:off x="2856717" y="855400"/>
              <a:ext cx="2867411" cy="2114860"/>
            </a:xfrm>
            <a:prstGeom prst="roundRect">
              <a:avLst>
                <a:gd name="adj" fmla="val 2953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000" b="1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53" name="Picture 7" descr="D:\00. project report\phonics\Main_Global03_01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5850" y="931023"/>
              <a:ext cx="2593237" cy="196361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62150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 vert="horz" lIns="91256" tIns="45630" rIns="91256" bIns="45630" rtlCol="0" anchor="ctr">
            <a:noAutofit/>
          </a:bodyPr>
          <a:lstStyle/>
          <a:p>
            <a:r>
              <a:rPr lang="en-US" altLang="ko-KR" dirty="0" smtClean="0"/>
              <a:t>Integrated </a:t>
            </a:r>
            <a:r>
              <a:rPr lang="en-US" altLang="ko-KR" dirty="0"/>
              <a:t>Skill </a:t>
            </a:r>
            <a:r>
              <a:rPr lang="en-US" altLang="ko-KR" dirty="0" smtClean="0"/>
              <a:t>Approach (1/2)</a:t>
            </a:r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067944" y="2977788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 smtClean="0">
                <a:solidFill>
                  <a:prstClr val="white">
                    <a:lumMod val="75000"/>
                  </a:prstClr>
                </a:solidFill>
                <a:latin typeface="Cooper Black" panose="0208090404030B020404" pitchFamily="18" charset="0"/>
              </a:rPr>
              <a:t>VS</a:t>
            </a:r>
            <a:endParaRPr lang="ko-KR" altLang="en-US" b="1" dirty="0">
              <a:solidFill>
                <a:prstClr val="white">
                  <a:lumMod val="75000"/>
                </a:prstClr>
              </a:solidFill>
              <a:latin typeface="Cooper Black" panose="0208090404030B020404" pitchFamily="18" charset="0"/>
            </a:endParaRPr>
          </a:p>
        </p:txBody>
      </p:sp>
      <p:grpSp>
        <p:nvGrpSpPr>
          <p:cNvPr id="5" name="Group 80"/>
          <p:cNvGrpSpPr/>
          <p:nvPr/>
        </p:nvGrpSpPr>
        <p:grpSpPr>
          <a:xfrm>
            <a:off x="6536080" y="4529144"/>
            <a:ext cx="771863" cy="772064"/>
            <a:chOff x="1148200" y="2348880"/>
            <a:chExt cx="943749" cy="864096"/>
          </a:xfrm>
        </p:grpSpPr>
        <p:pic>
          <p:nvPicPr>
            <p:cNvPr id="6" name="Picture 3" descr="E:\201801\writing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7519"/>
            <a:stretch/>
          </p:blipFill>
          <p:spPr bwMode="auto">
            <a:xfrm>
              <a:off x="1148200" y="2386980"/>
              <a:ext cx="885816" cy="730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Oval 82"/>
            <p:cNvSpPr/>
            <p:nvPr/>
          </p:nvSpPr>
          <p:spPr>
            <a:xfrm>
              <a:off x="1155842" y="2348880"/>
              <a:ext cx="936107" cy="864096"/>
            </a:xfrm>
            <a:prstGeom prst="ellipse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8" name="Group 90"/>
          <p:cNvGrpSpPr/>
          <p:nvPr/>
        </p:nvGrpSpPr>
        <p:grpSpPr>
          <a:xfrm>
            <a:off x="6542694" y="3356992"/>
            <a:ext cx="765610" cy="772064"/>
            <a:chOff x="3363009" y="2282367"/>
            <a:chExt cx="936104" cy="864096"/>
          </a:xfrm>
        </p:grpSpPr>
        <p:pic>
          <p:nvPicPr>
            <p:cNvPr id="9" name="Picture 2" descr="E:\201801\speaking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5883" t="16533" r="23689" b="31959"/>
            <a:stretch/>
          </p:blipFill>
          <p:spPr bwMode="auto">
            <a:xfrm>
              <a:off x="3491087" y="2347708"/>
              <a:ext cx="718046" cy="7334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Oval 92"/>
            <p:cNvSpPr/>
            <p:nvPr/>
          </p:nvSpPr>
          <p:spPr>
            <a:xfrm>
              <a:off x="3363009" y="2282367"/>
              <a:ext cx="936104" cy="864096"/>
            </a:xfrm>
            <a:prstGeom prst="ellipse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1" name="Right Arrow 93"/>
          <p:cNvSpPr/>
          <p:nvPr/>
        </p:nvSpPr>
        <p:spPr>
          <a:xfrm rot="5400000">
            <a:off x="6860041" y="4290843"/>
            <a:ext cx="172173" cy="176679"/>
          </a:xfrm>
          <a:prstGeom prst="rightArrow">
            <a:avLst>
              <a:gd name="adj1" fmla="val 57838"/>
              <a:gd name="adj2" fmla="val 5000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93067" y="5661248"/>
            <a:ext cx="3483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linked instruction/activities </a:t>
            </a:r>
          </a:p>
          <a:p>
            <a:pPr algn="ctr" latinLnBrk="0"/>
            <a:r>
              <a:rPr lang="en-US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4 skills</a:t>
            </a:r>
            <a:endParaRPr lang="en-US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7544" y="5661248"/>
            <a:ext cx="3869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ndependent instruction/activities </a:t>
            </a:r>
          </a:p>
          <a:p>
            <a:pPr algn="ctr" latinLnBrk="0"/>
            <a:r>
              <a:rPr lang="en-US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each skill</a:t>
            </a:r>
            <a:endParaRPr lang="en-US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4" name="Group 20"/>
          <p:cNvGrpSpPr/>
          <p:nvPr/>
        </p:nvGrpSpPr>
        <p:grpSpPr>
          <a:xfrm>
            <a:off x="793106" y="2118902"/>
            <a:ext cx="936104" cy="864096"/>
            <a:chOff x="1223588" y="2348880"/>
            <a:chExt cx="936104" cy="864096"/>
          </a:xfrm>
        </p:grpSpPr>
        <p:pic>
          <p:nvPicPr>
            <p:cNvPr id="15" name="Picture 4" descr="E:\201801\reading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0728" t="12084" r="9850" b="26342"/>
            <a:stretch/>
          </p:blipFill>
          <p:spPr bwMode="auto">
            <a:xfrm>
              <a:off x="1331640" y="2503876"/>
              <a:ext cx="720000" cy="558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Oval 25"/>
            <p:cNvSpPr/>
            <p:nvPr/>
          </p:nvSpPr>
          <p:spPr>
            <a:xfrm>
              <a:off x="1223588" y="2348880"/>
              <a:ext cx="936104" cy="864096"/>
            </a:xfrm>
            <a:prstGeom prst="ellipse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4F81BD"/>
                </a:solidFill>
              </a:endParaRPr>
            </a:p>
          </p:txBody>
        </p:sp>
      </p:grpSp>
      <p:grpSp>
        <p:nvGrpSpPr>
          <p:cNvPr id="17" name="Group 26"/>
          <p:cNvGrpSpPr/>
          <p:nvPr/>
        </p:nvGrpSpPr>
        <p:grpSpPr>
          <a:xfrm>
            <a:off x="793106" y="3505945"/>
            <a:ext cx="943745" cy="864096"/>
            <a:chOff x="2411759" y="2348880"/>
            <a:chExt cx="943745" cy="864096"/>
          </a:xfrm>
        </p:grpSpPr>
        <p:pic>
          <p:nvPicPr>
            <p:cNvPr id="18" name="Picture 3" descr="E:\201801\writing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7519"/>
            <a:stretch/>
          </p:blipFill>
          <p:spPr bwMode="auto">
            <a:xfrm>
              <a:off x="2411759" y="2386980"/>
              <a:ext cx="885817" cy="730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Oval 28"/>
            <p:cNvSpPr/>
            <p:nvPr/>
          </p:nvSpPr>
          <p:spPr>
            <a:xfrm>
              <a:off x="2419400" y="2348880"/>
              <a:ext cx="936104" cy="864096"/>
            </a:xfrm>
            <a:prstGeom prst="ellipse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0" name="Group 30"/>
          <p:cNvGrpSpPr/>
          <p:nvPr/>
        </p:nvGrpSpPr>
        <p:grpSpPr>
          <a:xfrm>
            <a:off x="2411760" y="3506218"/>
            <a:ext cx="936104" cy="864096"/>
            <a:chOff x="4589971" y="2282367"/>
            <a:chExt cx="936104" cy="864096"/>
          </a:xfrm>
        </p:grpSpPr>
        <p:pic>
          <p:nvPicPr>
            <p:cNvPr id="21" name="Picture 2" descr="E:\201801\speaking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5883" t="16533" r="23689" b="31959"/>
            <a:stretch/>
          </p:blipFill>
          <p:spPr bwMode="auto">
            <a:xfrm>
              <a:off x="4718050" y="2347708"/>
              <a:ext cx="718046" cy="7334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Oval 32"/>
            <p:cNvSpPr/>
            <p:nvPr/>
          </p:nvSpPr>
          <p:spPr>
            <a:xfrm>
              <a:off x="4589971" y="2282367"/>
              <a:ext cx="936104" cy="864096"/>
            </a:xfrm>
            <a:prstGeom prst="ellipse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3" name="Group 33"/>
          <p:cNvGrpSpPr/>
          <p:nvPr/>
        </p:nvGrpSpPr>
        <p:grpSpPr>
          <a:xfrm>
            <a:off x="2411760" y="2112293"/>
            <a:ext cx="936104" cy="864096"/>
            <a:chOff x="5940152" y="2282367"/>
            <a:chExt cx="936104" cy="864096"/>
          </a:xfrm>
        </p:grpSpPr>
        <p:pic>
          <p:nvPicPr>
            <p:cNvPr id="24" name="Picture 5" descr="E:\201801\listen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9827"/>
            <a:stretch/>
          </p:blipFill>
          <p:spPr bwMode="auto">
            <a:xfrm>
              <a:off x="6048204" y="2422622"/>
              <a:ext cx="720000" cy="5772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Oval 35"/>
            <p:cNvSpPr/>
            <p:nvPr/>
          </p:nvSpPr>
          <p:spPr>
            <a:xfrm>
              <a:off x="5940152" y="2282367"/>
              <a:ext cx="936104" cy="864096"/>
            </a:xfrm>
            <a:prstGeom prst="ellipse">
              <a:avLst/>
            </a:pr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cxnSp>
        <p:nvCxnSpPr>
          <p:cNvPr id="27" name="직선 연결선 26"/>
          <p:cNvCxnSpPr/>
          <p:nvPr/>
        </p:nvCxnSpPr>
        <p:spPr>
          <a:xfrm>
            <a:off x="706426" y="3233847"/>
            <a:ext cx="2796503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51"/>
          <p:cNvGrpSpPr/>
          <p:nvPr/>
        </p:nvGrpSpPr>
        <p:grpSpPr>
          <a:xfrm>
            <a:off x="6536080" y="1045763"/>
            <a:ext cx="765610" cy="772064"/>
            <a:chOff x="862407" y="2348880"/>
            <a:chExt cx="936104" cy="864096"/>
          </a:xfrm>
        </p:grpSpPr>
        <p:pic>
          <p:nvPicPr>
            <p:cNvPr id="29" name="Picture 4" descr="E:\201801\reading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0728" t="12084" r="9850" b="26342"/>
            <a:stretch/>
          </p:blipFill>
          <p:spPr bwMode="auto">
            <a:xfrm>
              <a:off x="970459" y="2503876"/>
              <a:ext cx="720000" cy="558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Oval 53"/>
            <p:cNvSpPr/>
            <p:nvPr/>
          </p:nvSpPr>
          <p:spPr>
            <a:xfrm>
              <a:off x="862407" y="2348880"/>
              <a:ext cx="936104" cy="864096"/>
            </a:xfrm>
            <a:prstGeom prst="ellipse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4F81BD"/>
                </a:solidFill>
              </a:endParaRP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6515514" y="2137289"/>
            <a:ext cx="765611" cy="772064"/>
            <a:chOff x="6254661" y="1863189"/>
            <a:chExt cx="765611" cy="772064"/>
          </a:xfrm>
        </p:grpSpPr>
        <p:pic>
          <p:nvPicPr>
            <p:cNvPr id="32" name="Picture 5" descr="E:\201801\listen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9827"/>
            <a:stretch/>
          </p:blipFill>
          <p:spPr bwMode="auto">
            <a:xfrm>
              <a:off x="6343035" y="2007556"/>
              <a:ext cx="588866" cy="5157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Oval 65"/>
            <p:cNvSpPr/>
            <p:nvPr/>
          </p:nvSpPr>
          <p:spPr>
            <a:xfrm>
              <a:off x="6254661" y="1863189"/>
              <a:ext cx="765611" cy="772064"/>
            </a:xfrm>
            <a:prstGeom prst="ellipse">
              <a:avLst/>
            </a:pr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34" name="Right Arrow 66"/>
          <p:cNvSpPr/>
          <p:nvPr/>
        </p:nvSpPr>
        <p:spPr>
          <a:xfrm rot="5400000">
            <a:off x="6832798" y="1908334"/>
            <a:ext cx="172173" cy="176679"/>
          </a:xfrm>
          <a:prstGeom prst="rightArrow">
            <a:avLst>
              <a:gd name="adj1" fmla="val 57838"/>
              <a:gd name="adj2" fmla="val 5000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5148064" y="692696"/>
            <a:ext cx="3600400" cy="580692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82399" y="702221"/>
            <a:ext cx="46486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Segregated vs. Integrated Skill Approach</a:t>
            </a:r>
            <a:endParaRPr lang="ko-KR" altLang="en-US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099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Integrated Skill Approach </a:t>
            </a:r>
            <a:r>
              <a:rPr lang="en-US" altLang="ko-KR" dirty="0" smtClean="0"/>
              <a:t>(2/2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4" name="Rounded Rectangle 4"/>
          <p:cNvSpPr/>
          <p:nvPr/>
        </p:nvSpPr>
        <p:spPr>
          <a:xfrm>
            <a:off x="323528" y="834097"/>
            <a:ext cx="8424936" cy="5907271"/>
          </a:xfrm>
          <a:prstGeom prst="round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Topical Link: Detectives, </a:t>
            </a:r>
            <a:r>
              <a:rPr lang="en-US" sz="1600" b="1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Detective Wannabe</a:t>
            </a:r>
            <a:endParaRPr lang="en-US" sz="20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ight Arrow 5"/>
          <p:cNvSpPr/>
          <p:nvPr/>
        </p:nvSpPr>
        <p:spPr>
          <a:xfrm>
            <a:off x="4388707" y="2841529"/>
            <a:ext cx="327309" cy="365819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ight Arrow 18"/>
          <p:cNvSpPr/>
          <p:nvPr/>
        </p:nvSpPr>
        <p:spPr>
          <a:xfrm>
            <a:off x="2743797" y="1907835"/>
            <a:ext cx="125889" cy="1730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20"/>
          <p:cNvSpPr/>
          <p:nvPr/>
        </p:nvSpPr>
        <p:spPr>
          <a:xfrm>
            <a:off x="755576" y="1804736"/>
            <a:ext cx="1359526" cy="472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EFL</a:t>
            </a:r>
          </a:p>
          <a:p>
            <a:pPr algn="ctr"/>
            <a:r>
              <a:rPr lang="en-US" sz="1200" b="1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Receptive Skills</a:t>
            </a:r>
          </a:p>
        </p:txBody>
      </p:sp>
      <p:sp>
        <p:nvSpPr>
          <p:cNvPr id="8" name="Rounded Rectangle 21"/>
          <p:cNvSpPr/>
          <p:nvPr/>
        </p:nvSpPr>
        <p:spPr>
          <a:xfrm>
            <a:off x="683569" y="1718737"/>
            <a:ext cx="3427360" cy="3870503"/>
          </a:xfrm>
          <a:prstGeom prst="round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ounded Rectangle 22"/>
          <p:cNvSpPr/>
          <p:nvPr/>
        </p:nvSpPr>
        <p:spPr>
          <a:xfrm>
            <a:off x="4919867" y="1700808"/>
            <a:ext cx="3468557" cy="3888432"/>
          </a:xfrm>
          <a:prstGeom prst="round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755576" y="5661248"/>
            <a:ext cx="744370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Linguistic Link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altLang="ko-KR" sz="1400" b="1" dirty="0">
                <a:latin typeface="Calibri" panose="020F0502020204030204" pitchFamily="34" charset="0"/>
                <a:cs typeface="Calibri" panose="020F0502020204030204" pitchFamily="34" charset="0"/>
              </a:rPr>
              <a:t>target words: </a:t>
            </a:r>
            <a:r>
              <a:rPr lang="en-US" altLang="ko-KR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detective</a:t>
            </a:r>
            <a:r>
              <a:rPr lang="en-US" altLang="ko-K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ko-KR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solve</a:t>
            </a:r>
            <a:r>
              <a:rPr lang="en-US" altLang="ko-K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ko-KR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crime, catch, find,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altLang="ko-K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target </a:t>
            </a:r>
            <a:r>
              <a:rPr lang="en-US" altLang="ko-KR" sz="1400" b="1" dirty="0">
                <a:latin typeface="Calibri" panose="020F0502020204030204" pitchFamily="34" charset="0"/>
                <a:cs typeface="Calibri" panose="020F0502020204030204" pitchFamily="34" charset="0"/>
              </a:rPr>
              <a:t>phrases: </a:t>
            </a:r>
            <a:r>
              <a:rPr lang="en-US" altLang="ko-KR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solve crime, catch bad people, find missing people</a:t>
            </a:r>
            <a:endParaRPr lang="en-US" altLang="ko-KR" sz="1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ight Arrow 18"/>
          <p:cNvSpPr/>
          <p:nvPr/>
        </p:nvSpPr>
        <p:spPr>
          <a:xfrm>
            <a:off x="6992269" y="1891346"/>
            <a:ext cx="125889" cy="1730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 20"/>
          <p:cNvSpPr/>
          <p:nvPr/>
        </p:nvSpPr>
        <p:spPr>
          <a:xfrm>
            <a:off x="4919867" y="1788247"/>
            <a:ext cx="1443707" cy="472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ESL</a:t>
            </a:r>
          </a:p>
          <a:p>
            <a:pPr algn="ctr"/>
            <a:r>
              <a:rPr lang="en-US" sz="1200" b="1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Productive Skills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7177160" y="1772816"/>
            <a:ext cx="452667" cy="432048"/>
            <a:chOff x="2411759" y="2348880"/>
            <a:chExt cx="943745" cy="864096"/>
          </a:xfrm>
        </p:grpSpPr>
        <p:pic>
          <p:nvPicPr>
            <p:cNvPr id="18" name="Picture 3" descr="E:\201801\writing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7519"/>
            <a:stretch/>
          </p:blipFill>
          <p:spPr bwMode="auto">
            <a:xfrm>
              <a:off x="2411759" y="2386980"/>
              <a:ext cx="885817" cy="730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Oval 18"/>
            <p:cNvSpPr/>
            <p:nvPr/>
          </p:nvSpPr>
          <p:spPr>
            <a:xfrm>
              <a:off x="2419400" y="2348880"/>
              <a:ext cx="936104" cy="864096"/>
            </a:xfrm>
            <a:prstGeom prst="ellipse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444208" y="1772816"/>
            <a:ext cx="449002" cy="432048"/>
            <a:chOff x="4589971" y="2282367"/>
            <a:chExt cx="936104" cy="864096"/>
          </a:xfrm>
        </p:grpSpPr>
        <p:pic>
          <p:nvPicPr>
            <p:cNvPr id="21" name="Picture 2" descr="E:\201801\speaking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5883" t="16533" r="23689" b="31959"/>
            <a:stretch/>
          </p:blipFill>
          <p:spPr bwMode="auto">
            <a:xfrm>
              <a:off x="4718050" y="2347708"/>
              <a:ext cx="718046" cy="7334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Oval 21"/>
            <p:cNvSpPr/>
            <p:nvPr/>
          </p:nvSpPr>
          <p:spPr>
            <a:xfrm>
              <a:off x="4589971" y="2282367"/>
              <a:ext cx="936104" cy="864096"/>
            </a:xfrm>
            <a:prstGeom prst="ellipse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3" name="Group 6"/>
          <p:cNvGrpSpPr/>
          <p:nvPr/>
        </p:nvGrpSpPr>
        <p:grpSpPr>
          <a:xfrm>
            <a:off x="2207848" y="1834377"/>
            <a:ext cx="417573" cy="425242"/>
            <a:chOff x="1223588" y="2348880"/>
            <a:chExt cx="936104" cy="864096"/>
          </a:xfrm>
        </p:grpSpPr>
        <p:pic>
          <p:nvPicPr>
            <p:cNvPr id="24" name="Picture 4" descr="E:\201801\reading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0728" t="12084" r="9850" b="26342"/>
            <a:stretch/>
          </p:blipFill>
          <p:spPr bwMode="auto">
            <a:xfrm>
              <a:off x="1331640" y="2503876"/>
              <a:ext cx="720000" cy="558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Oval 8"/>
            <p:cNvSpPr/>
            <p:nvPr/>
          </p:nvSpPr>
          <p:spPr>
            <a:xfrm>
              <a:off x="1223588" y="2348880"/>
              <a:ext cx="936104" cy="864096"/>
            </a:xfrm>
            <a:prstGeom prst="ellipse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6" name="Group 9"/>
          <p:cNvGrpSpPr/>
          <p:nvPr/>
        </p:nvGrpSpPr>
        <p:grpSpPr>
          <a:xfrm>
            <a:off x="2967204" y="1827572"/>
            <a:ext cx="452668" cy="432048"/>
            <a:chOff x="5940152" y="2282367"/>
            <a:chExt cx="936104" cy="864096"/>
          </a:xfrm>
        </p:grpSpPr>
        <p:pic>
          <p:nvPicPr>
            <p:cNvPr id="27" name="Picture 5" descr="E:\201801\listen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9827"/>
            <a:stretch/>
          </p:blipFill>
          <p:spPr bwMode="auto">
            <a:xfrm>
              <a:off x="6048204" y="2422622"/>
              <a:ext cx="720000" cy="5772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Oval 11"/>
            <p:cNvSpPr/>
            <p:nvPr/>
          </p:nvSpPr>
          <p:spPr>
            <a:xfrm>
              <a:off x="5940152" y="2282367"/>
              <a:ext cx="936104" cy="864096"/>
            </a:xfrm>
            <a:prstGeom prst="ellipse">
              <a:avLst/>
            </a:pr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66" t="9817" b="9010"/>
          <a:stretch/>
        </p:blipFill>
        <p:spPr bwMode="auto">
          <a:xfrm>
            <a:off x="1047588" y="2320513"/>
            <a:ext cx="2699321" cy="311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5938" y="3875677"/>
            <a:ext cx="2802446" cy="1641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09765" y="2233195"/>
            <a:ext cx="2629472" cy="1699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Rectangle 35"/>
          <p:cNvSpPr/>
          <p:nvPr/>
        </p:nvSpPr>
        <p:spPr>
          <a:xfrm>
            <a:off x="6677846" y="2564904"/>
            <a:ext cx="699608" cy="126852"/>
          </a:xfrm>
          <a:prstGeom prst="rect">
            <a:avLst/>
          </a:prstGeom>
          <a:solidFill>
            <a:schemeClr val="accent2">
              <a:alpha val="22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 35"/>
          <p:cNvSpPr/>
          <p:nvPr/>
        </p:nvSpPr>
        <p:spPr>
          <a:xfrm>
            <a:off x="6444208" y="3356992"/>
            <a:ext cx="699608" cy="126852"/>
          </a:xfrm>
          <a:prstGeom prst="rect">
            <a:avLst/>
          </a:prstGeom>
          <a:solidFill>
            <a:schemeClr val="accent2">
              <a:alpha val="22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5570823" y="4521833"/>
            <a:ext cx="21332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Detectives follow bad people.</a:t>
            </a:r>
            <a:endParaRPr lang="ko-KR" altLang="en-US" sz="1100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570823" y="4967590"/>
            <a:ext cx="23069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Detectives chase bad people. </a:t>
            </a:r>
            <a:endParaRPr lang="ko-KR" altLang="en-US" sz="1100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5992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  <p:bldP spid="60" grpId="0"/>
      <p:bldP spid="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Curriculu</a:t>
            </a:r>
            <a:r>
              <a:rPr lang="en-US" altLang="ko-KR" dirty="0"/>
              <a:t>m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864" y="764704"/>
            <a:ext cx="8891346" cy="4665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159634" y="5589240"/>
            <a:ext cx="1645200" cy="64920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Phonics/Theme</a:t>
            </a:r>
            <a:endParaRPr lang="ko-KR" altLang="en-US" sz="1600" b="1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950367" y="5589240"/>
            <a:ext cx="1634400" cy="64920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Pre-reading</a:t>
            </a:r>
            <a:endParaRPr lang="ko-KR" altLang="en-US" sz="1600" b="1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749487" y="5589240"/>
            <a:ext cx="2527200" cy="649208"/>
          </a:xfrm>
          <a:prstGeom prst="rect">
            <a:avLst/>
          </a:prstGeom>
          <a:solidFill>
            <a:srgbClr val="B3FF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Reading (Early)</a:t>
            </a:r>
            <a:endParaRPr lang="ko-KR" altLang="en-US" sz="1600" b="1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424330" y="5589240"/>
            <a:ext cx="2538000" cy="6492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Reading (Fluent)</a:t>
            </a:r>
            <a:endParaRPr lang="ko-KR" altLang="en-US" sz="1600" b="1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884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 vert="horz" lIns="91256" tIns="45630" rIns="91256" bIns="45630" rtlCol="0" anchor="ctr">
            <a:noAutofit/>
          </a:bodyPr>
          <a:lstStyle/>
          <a:p>
            <a:pPr defTabSz="914400"/>
            <a:r>
              <a:rPr lang="en-US" altLang="ko-KR" dirty="0" smtClean="0"/>
              <a:t>Level &amp; Textbook</a:t>
            </a:r>
            <a:endParaRPr lang="ko-KR" altLang="en-US" dirty="0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81385337"/>
              </p:ext>
            </p:extLst>
          </p:nvPr>
        </p:nvGraphicFramePr>
        <p:xfrm>
          <a:off x="293775" y="764704"/>
          <a:ext cx="8453849" cy="55446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09873"/>
                <a:gridCol w="1115992"/>
                <a:gridCol w="1115992"/>
                <a:gridCol w="1115992"/>
                <a:gridCol w="1620000"/>
                <a:gridCol w="1188000"/>
                <a:gridCol w="1188000"/>
              </a:tblGrid>
              <a:tr h="604999"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Grade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Level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Textbook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# of Lesson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Word</a:t>
                      </a:r>
                      <a:r>
                        <a:rPr lang="en-US" altLang="ko-KR" sz="1400" b="1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Count</a:t>
                      </a:r>
                    </a:p>
                    <a:p>
                      <a:pPr algn="ctr" latinLnBrk="0"/>
                      <a:r>
                        <a:rPr lang="en-US" altLang="ko-KR" sz="1400" b="1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(per lesson)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 Grade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93962">
                <a:tc rowSpan="3">
                  <a:txBody>
                    <a:bodyPr/>
                    <a:lstStyle/>
                    <a:p>
                      <a:pPr algn="ctr" latinLnBrk="0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Grade 4-5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Level 10</a:t>
                      </a:r>
                      <a:endParaRPr lang="ko-KR" altLang="en-US" sz="13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 Sets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 Lessons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marL="0" indent="0" algn="ctr" latinLnBrk="0">
                        <a:buFont typeface="Arial" panose="020B0604020202020204" pitchFamily="34" charset="0"/>
                        <a:buNone/>
                      </a:pPr>
                      <a:r>
                        <a:rPr lang="en-US" altLang="ko-KR" sz="13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Fiction &amp; Nonfiction</a:t>
                      </a: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80-120</a:t>
                      </a:r>
                      <a:endParaRPr lang="ko-KR" altLang="en-US" sz="13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G2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939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Level 9</a:t>
                      </a:r>
                      <a:endParaRPr lang="ko-KR" altLang="en-US" sz="1300" b="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 Sets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 Lessons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3962">
                <a:tc vMerge="1">
                  <a:txBody>
                    <a:bodyPr/>
                    <a:lstStyle/>
                    <a:p>
                      <a:pPr algn="ctr" latinLnBrk="0"/>
                      <a:endParaRPr lang="ko-KR" altLang="en-US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Level 8</a:t>
                      </a:r>
                      <a:endParaRPr lang="ko-KR" altLang="en-US" sz="13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 Sets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 Lessons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indent="0" algn="ctr" latinLnBrk="0">
                        <a:buFont typeface="Arial" panose="020B0604020202020204" pitchFamily="34" charset="0"/>
                        <a:buNone/>
                      </a:pPr>
                      <a:endParaRPr lang="en-US" altLang="ko-KR" sz="1200" b="0" dirty="0" smtClean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36000" marR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0"/>
                      <a:endParaRPr lang="ko-KR" altLang="en-US" sz="1200" b="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36000" marR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0"/>
                      <a:endParaRPr lang="ko-KR" altLang="en-US" sz="1200" b="0" dirty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36000" marR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93962">
                <a:tc rowSpan="3">
                  <a:txBody>
                    <a:bodyPr/>
                    <a:lstStyle/>
                    <a:p>
                      <a:pPr algn="ctr" latinLnBrk="0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Grade 3-4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Level 7</a:t>
                      </a:r>
                      <a:endParaRPr lang="ko-KR" altLang="en-US" sz="13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 Sets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 Lessons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indent="0" algn="ctr" latinLnBrk="0">
                        <a:buFont typeface="Arial" panose="020B0604020202020204" pitchFamily="34" charset="0"/>
                        <a:buNone/>
                      </a:pPr>
                      <a:endParaRPr lang="en-US" altLang="ko-KR" sz="1050" b="0" i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60-90</a:t>
                      </a:r>
                      <a:endParaRPr lang="ko-KR" altLang="en-US" sz="13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G1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93962">
                <a:tc vMerge="1">
                  <a:txBody>
                    <a:bodyPr/>
                    <a:lstStyle/>
                    <a:p>
                      <a:pPr algn="ctr" latinLnBrk="0"/>
                      <a:endParaRPr lang="ko-KR" altLang="en-US" sz="1200" b="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36000" marR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Level 6</a:t>
                      </a:r>
                      <a:endParaRPr lang="ko-KR" altLang="en-US" sz="13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 Sets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 Lessons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indent="0" algn="ctr" latinLnBrk="0">
                        <a:buFont typeface="Arial" panose="020B0604020202020204" pitchFamily="34" charset="0"/>
                        <a:buNone/>
                      </a:pPr>
                      <a:endParaRPr lang="en-US" altLang="ko-KR" sz="1400" b="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0"/>
                      <a:endParaRPr lang="ko-KR" altLang="en-US" sz="14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0"/>
                      <a:endParaRPr lang="ko-KR" alt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93962">
                <a:tc vMerge="1">
                  <a:txBody>
                    <a:bodyPr/>
                    <a:lstStyle/>
                    <a:p>
                      <a:pPr algn="ctr" latinLnBrk="0"/>
                      <a:endParaRPr lang="ko-KR" altLang="en-US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Level 5</a:t>
                      </a:r>
                      <a:endParaRPr lang="ko-KR" altLang="en-US" sz="13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 Sets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 Lessons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3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1300" b="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0"/>
                      <a:endParaRPr lang="ko-KR" altLang="en-US" sz="13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0"/>
                      <a:endParaRPr lang="ko-KR" altLang="en-US" sz="13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93962">
                <a:tc rowSpan="2">
                  <a:txBody>
                    <a:bodyPr/>
                    <a:lstStyle/>
                    <a:p>
                      <a:pPr marL="0" marR="0" indent="0" algn="ctr" defTabSz="9143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Grade 2</a:t>
                      </a:r>
                      <a:endParaRPr lang="ko-KR" altLang="en-US" sz="14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Level 4</a:t>
                      </a:r>
                      <a:endParaRPr lang="ko-KR" altLang="en-US" sz="13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 Sets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 Lessons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3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3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Picture-based</a:t>
                      </a:r>
                      <a:r>
                        <a:rPr lang="en-US" altLang="ko-KR" sz="1300" b="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Story</a:t>
                      </a:r>
                      <a:endParaRPr lang="en-US" altLang="ko-KR" sz="1300" b="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30-70</a:t>
                      </a:r>
                      <a:endParaRPr lang="ko-KR" altLang="en-US" sz="13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K-G1</a:t>
                      </a:r>
                      <a:endParaRPr lang="ko-KR" altLang="en-US" sz="13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93962">
                <a:tc vMerge="1">
                  <a:txBody>
                    <a:bodyPr/>
                    <a:lstStyle/>
                    <a:p>
                      <a:pPr algn="ctr" latinLnBrk="0"/>
                      <a:endParaRPr lang="ko-KR" altLang="en-US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Level 3</a:t>
                      </a:r>
                      <a:endParaRPr lang="ko-KR" altLang="en-US" sz="13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 Sets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 Lessons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3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1300" b="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0"/>
                      <a:endParaRPr lang="ko-KR" altLang="en-US" sz="13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0"/>
                      <a:endParaRPr lang="ko-KR" altLang="en-US" sz="13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93962"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Grade 1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Level 2</a:t>
                      </a:r>
                      <a:endParaRPr lang="ko-KR" altLang="en-US" sz="13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 Sets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 Lessons 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300" b="0" i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Phonics</a:t>
                      </a:r>
                      <a:endParaRPr lang="ko-KR" altLang="en-US" sz="1300" b="0" i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300" b="0" i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Thematic</a:t>
                      </a:r>
                      <a:r>
                        <a:rPr lang="en-US" altLang="ko-KR" sz="1300" b="0" i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Words &amp; Expression</a:t>
                      </a:r>
                      <a:endParaRPr lang="ko-KR" altLang="en-US" sz="1300" b="0" i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3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N/A</a:t>
                      </a:r>
                      <a:endParaRPr lang="ko-KR" altLang="en-US" sz="1300" b="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</a:t>
                      </a:r>
                      <a:endParaRPr lang="ko-KR" altLang="en-US" sz="13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93962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36000" marR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Level 1</a:t>
                      </a:r>
                      <a:endParaRPr lang="ko-KR" altLang="en-US" sz="13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 Sets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 Lessons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ko-KR" altLang="en-US" sz="1400" b="0" i="1" dirty="0" smtClean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0"/>
                      <a:endParaRPr lang="ko-KR" altLang="en-US" sz="14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0"/>
                      <a:endParaRPr lang="ko-KR" altLang="en-US" sz="14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27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4459" y="60932"/>
            <a:ext cx="6128086" cy="369332"/>
          </a:xfrm>
          <a:prstGeom prst="rect">
            <a:avLst/>
          </a:prstGeom>
        </p:spPr>
        <p:txBody>
          <a:bodyPr vert="horz" lIns="91256" tIns="45630" rIns="91256" bIns="45630" rtlCol="0" anchor="ctr">
            <a:no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None/>
              <a:def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맑은 고딕" pitchFamily="50" charset="-127"/>
                <a:cs typeface="Tahoma" pitchFamily="34" charset="0"/>
              </a:defRPr>
            </a:lvl1pPr>
          </a:lstStyle>
          <a:p>
            <a:r>
              <a:rPr lang="en-US" altLang="ko-KR" dirty="0" smtClean="0"/>
              <a:t>Level Overview </a:t>
            </a:r>
            <a:endParaRPr lang="en-US" altLang="ko-KR" dirty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991002"/>
              </p:ext>
            </p:extLst>
          </p:nvPr>
        </p:nvGraphicFramePr>
        <p:xfrm>
          <a:off x="251519" y="692696"/>
          <a:ext cx="8712969" cy="57181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2129"/>
                <a:gridCol w="1890210"/>
                <a:gridCol w="1890210"/>
                <a:gridCol w="1890210"/>
                <a:gridCol w="1890210"/>
              </a:tblGrid>
              <a:tr h="504056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Stage</a:t>
                      </a:r>
                      <a:endParaRPr lang="ko-KR" altLang="en-US" sz="12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Starting</a:t>
                      </a:r>
                      <a:r>
                        <a:rPr lang="en-US" altLang="ko-KR" sz="1200" b="1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ko-KR" altLang="en-US" sz="12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Foundation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Building</a:t>
                      </a:r>
                      <a:r>
                        <a:rPr lang="en-US" altLang="ko-KR" sz="1200" b="1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ko-KR" altLang="en-US" sz="12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Rising</a:t>
                      </a:r>
                      <a:r>
                        <a:rPr lang="en-US" altLang="ko-KR" sz="1200" b="1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ko-KR" altLang="en-US" sz="12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32048">
                <a:tc vMerge="1">
                  <a:txBody>
                    <a:bodyPr/>
                    <a:lstStyle/>
                    <a:p>
                      <a:pPr latinLnBrk="1"/>
                      <a:endParaRPr lang="ko-KR" altLang="en-US" sz="1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Phonics </a:t>
                      </a:r>
                      <a:endParaRPr lang="ko-KR" altLang="en-US" sz="12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Pre-reading</a:t>
                      </a:r>
                      <a:r>
                        <a:rPr lang="en-US" altLang="ko-KR" sz="1200" b="1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Reading </a:t>
                      </a:r>
                      <a:endParaRPr lang="ko-KR" altLang="en-US" sz="12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</a:tr>
              <a:tr h="4320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Level</a:t>
                      </a:r>
                      <a:endParaRPr lang="ko-KR" altLang="en-US" sz="12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L1-2</a:t>
                      </a:r>
                      <a:endParaRPr lang="ko-KR" altLang="en-US" sz="12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L3-4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L5-7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L8-10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022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Learning Period </a:t>
                      </a:r>
                      <a:endParaRPr lang="ko-KR" altLang="en-US" sz="12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year </a:t>
                      </a:r>
                      <a:endParaRPr lang="ko-KR" alt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year</a:t>
                      </a:r>
                      <a:endParaRPr lang="ko-KR" alt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and half year</a:t>
                      </a:r>
                      <a:endParaRPr lang="ko-KR" alt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altLang="ko-KR" sz="11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and half year</a:t>
                      </a:r>
                      <a:endParaRPr lang="ko-KR" altLang="en-US" sz="1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99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Concept</a:t>
                      </a:r>
                      <a:endParaRPr lang="ko-KR" altLang="en-US" sz="12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Systematic,</a:t>
                      </a: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explicit phonics </a:t>
                      </a:r>
                    </a:p>
                    <a:p>
                      <a:pPr marL="0" indent="0" algn="l" latinLnBrk="1">
                        <a:buFont typeface="Arial" panose="020B0604020202020204" pitchFamily="34" charset="0"/>
                        <a:buNone/>
                      </a:pPr>
                      <a:endParaRPr lang="en-US" altLang="ko-KR" sz="1100" baseline="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Thematic words &amp; expressions </a:t>
                      </a:r>
                      <a:endParaRPr lang="ko-KR" alt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Lay the foundation for basic comprehension</a:t>
                      </a: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endParaRPr lang="en-US" altLang="ko-KR" sz="11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Basic</a:t>
                      </a: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communication skills</a:t>
                      </a:r>
                      <a:endParaRPr lang="ko-KR" alt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Develop the foundation for</a:t>
                      </a:r>
                      <a:r>
                        <a:rPr lang="en-US" altLang="ko-KR" sz="11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basic</a:t>
                      </a:r>
                      <a:r>
                        <a:rPr lang="en-US" altLang="ko-KR" sz="11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comprehension</a:t>
                      </a: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endParaRPr lang="en-US" altLang="ko-KR" sz="11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Lay the foundation for fundamental</a:t>
                      </a:r>
                      <a:r>
                        <a:rPr lang="en-US" altLang="ko-KR" sz="11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speaking &amp; writing skills</a:t>
                      </a:r>
                      <a:endParaRPr lang="ko-KR" altLang="en-US" sz="1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Increase the foundation for comprehension</a:t>
                      </a: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endParaRPr lang="en-US" altLang="ko-KR" sz="11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Fundamental</a:t>
                      </a:r>
                      <a:r>
                        <a:rPr lang="en-US" altLang="ko-KR" sz="11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speaking and writing skills</a:t>
                      </a:r>
                      <a:endParaRPr lang="ko-KR" altLang="en-US" sz="1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49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Textbook</a:t>
                      </a:r>
                    </a:p>
                    <a:p>
                      <a:pPr algn="ctr" latinLnBrk="1"/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(6 sets </a:t>
                      </a:r>
                    </a:p>
                    <a:p>
                      <a:pPr algn="ctr" latinLnBrk="1"/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 level) </a:t>
                      </a:r>
                      <a:endParaRPr lang="ko-KR" altLang="en-US" sz="12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 sets / 36 books</a:t>
                      </a:r>
                      <a:endParaRPr lang="en-US" altLang="ko-KR" sz="1100" baseline="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 sets /</a:t>
                      </a: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24 books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 sets / 36 books</a:t>
                      </a:r>
                      <a:endParaRPr lang="ko-KR" alt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 sets / 36 books</a:t>
                      </a:r>
                      <a:endParaRPr lang="ko-KR" alt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16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Student</a:t>
                      </a: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Book</a:t>
                      </a: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Practice Book</a:t>
                      </a: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Theme Book </a:t>
                      </a:r>
                      <a:endParaRPr lang="ko-KR" altLang="en-US" sz="11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Student</a:t>
                      </a: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Book</a:t>
                      </a: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Practice Book </a:t>
                      </a:r>
                      <a:endParaRPr lang="ko-KR" alt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Student</a:t>
                      </a: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Book</a:t>
                      </a: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Practice Book </a:t>
                      </a:r>
                      <a:endParaRPr lang="ko-KR" altLang="en-US" sz="11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Student</a:t>
                      </a: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Book</a:t>
                      </a: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Practice Book </a:t>
                      </a:r>
                      <a:endParaRPr lang="ko-KR" altLang="en-US" sz="11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66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Loudclass </a:t>
                      </a:r>
                    </a:p>
                    <a:p>
                      <a:pPr algn="ctr" latinLnBrk="1"/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&amp;</a:t>
                      </a:r>
                      <a:r>
                        <a:rPr lang="en-US" altLang="ko-KR" sz="1200" b="1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APP</a:t>
                      </a:r>
                      <a:endParaRPr lang="ko-KR" altLang="en-US" sz="12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Student</a:t>
                      </a: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Book</a:t>
                      </a: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Theme Book</a:t>
                      </a: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Phonics APP</a:t>
                      </a:r>
                      <a:endParaRPr lang="en-US" altLang="ko-KR" sz="11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Student</a:t>
                      </a: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Book </a:t>
                      </a:r>
                      <a:endParaRPr lang="ko-KR" alt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Student Book </a:t>
                      </a:r>
                      <a:endParaRPr lang="ko-KR" alt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Student Book </a:t>
                      </a:r>
                      <a:endParaRPr lang="ko-KR" alt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 Grade </a:t>
                      </a:r>
                      <a:endParaRPr lang="ko-KR" altLang="en-US" sz="12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1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  </a:t>
                      </a:r>
                      <a:endParaRPr lang="ko-KR" altLang="en-US" sz="11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1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K-G1 </a:t>
                      </a:r>
                      <a:endParaRPr lang="ko-KR" altLang="en-US" sz="11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G1</a:t>
                      </a:r>
                      <a:endParaRPr lang="ko-KR" altLang="en-US" sz="11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G2 </a:t>
                      </a:r>
                      <a:endParaRPr lang="ko-KR" altLang="en-US" sz="11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Korean</a:t>
                      </a:r>
                      <a:r>
                        <a:rPr lang="en-US" altLang="ko-KR" sz="1200" b="1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Grade </a:t>
                      </a:r>
                      <a:endParaRPr lang="ko-KR" altLang="en-US" sz="12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G1</a:t>
                      </a:r>
                    </a:p>
                  </a:txBody>
                  <a:tcPr marL="33231" marR="3323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G2</a:t>
                      </a:r>
                    </a:p>
                  </a:txBody>
                  <a:tcPr marL="33231" marR="3323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G3-4</a:t>
                      </a:r>
                    </a:p>
                  </a:txBody>
                  <a:tcPr marL="33231" marR="3323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G4-5</a:t>
                      </a:r>
                    </a:p>
                  </a:txBody>
                  <a:tcPr marL="33231" marR="3323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4549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44624"/>
            <a:ext cx="6322453" cy="369332"/>
          </a:xfrm>
          <a:prstGeom prst="rect">
            <a:avLst/>
          </a:prstGeom>
        </p:spPr>
        <p:txBody>
          <a:bodyPr vert="horz" lIns="91256" tIns="45630" rIns="91256" bIns="45630" rtlCol="0" anchor="ctr">
            <a:noAutofit/>
          </a:bodyPr>
          <a:lstStyle>
            <a:defPPr>
              <a:defRPr lang="ko-K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buNone/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맑은 고딕" pitchFamily="50" charset="-127"/>
                <a:cs typeface="Tahoma" pitchFamily="34" charset="0"/>
              </a:defRPr>
            </a:lvl1pPr>
          </a:lstStyle>
          <a:p>
            <a:r>
              <a:rPr lang="en-US" altLang="ko-KR" dirty="0"/>
              <a:t>Learning Matrix </a:t>
            </a:r>
            <a:endParaRPr lang="ko-KR" altLang="en-US" dirty="0"/>
          </a:p>
        </p:txBody>
      </p:sp>
      <p:graphicFrame>
        <p:nvGraphicFramePr>
          <p:cNvPr id="27" name="Group 7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57272665"/>
              </p:ext>
            </p:extLst>
          </p:nvPr>
        </p:nvGraphicFramePr>
        <p:xfrm>
          <a:off x="177044" y="692696"/>
          <a:ext cx="8868563" cy="577180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73675"/>
                <a:gridCol w="1836000"/>
                <a:gridCol w="1921444"/>
                <a:gridCol w="1921444"/>
                <a:gridCol w="2016000"/>
              </a:tblGrid>
              <a:tr h="36004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Level</a:t>
                      </a:r>
                      <a:endParaRPr kumimoji="1" lang="en-US" altLang="ko-K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Tahoma" pitchFamily="34" charset="0"/>
                      </a:endParaRP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Tahoma" pitchFamily="34" charset="0"/>
                        </a:rPr>
                        <a:t>Level 1-2</a:t>
                      </a: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ahoma" pitchFamily="34" charset="0"/>
                        </a:rPr>
                        <a:t>Level 3-4</a:t>
                      </a: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ahoma" pitchFamily="34" charset="0"/>
                        </a:rPr>
                        <a:t>Level 5-7</a:t>
                      </a: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ahoma" pitchFamily="34" charset="0"/>
                        </a:rPr>
                        <a:t>Level 8-10</a:t>
                      </a: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6505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Tahoma" pitchFamily="34" charset="0"/>
                        </a:rPr>
                        <a:t>Stage</a:t>
                      </a: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ko-KR" sz="11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Phonics</a:t>
                      </a:r>
                      <a:endParaRPr lang="ko-KR" altLang="en-US" sz="11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100" b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Emergent </a:t>
                      </a:r>
                      <a:endParaRPr lang="ko-KR" altLang="en-US" sz="1100" b="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ko-KR" sz="11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Early</a:t>
                      </a:r>
                      <a:endParaRPr lang="ko-KR" altLang="en-US" sz="11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100" b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Fluent</a:t>
                      </a:r>
                      <a:endParaRPr lang="ko-KR" altLang="en-US" sz="1100" b="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ahoma" pitchFamily="34" charset="0"/>
                        </a:rPr>
                        <a:t>Key Content</a:t>
                      </a: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Decodable</a:t>
                      </a:r>
                      <a:r>
                        <a:rPr lang="en-US" altLang="ko-KR" sz="1100" b="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Text</a:t>
                      </a:r>
                      <a:endParaRPr lang="en-US" altLang="ko-KR" sz="1100" b="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Daily Expression</a:t>
                      </a:r>
                      <a:endParaRPr lang="ko-KR" altLang="en-US" sz="11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Story</a:t>
                      </a:r>
                      <a:r>
                        <a:rPr lang="en-US" altLang="ko-KR" sz="1100" b="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171450" indent="-1714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Conversation</a:t>
                      </a:r>
                      <a:endParaRPr lang="ko-KR" altLang="en-US" sz="1100" b="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Fiction</a:t>
                      </a:r>
                    </a:p>
                    <a:p>
                      <a:pPr marL="171450" indent="-1714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Non-fiction</a:t>
                      </a: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Fiction</a:t>
                      </a:r>
                    </a:p>
                    <a:p>
                      <a:pPr marL="171450" indent="-1714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Non-fiction</a:t>
                      </a: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US Grade</a:t>
                      </a:r>
                      <a:endParaRPr kumimoji="1" lang="en-US" altLang="ko-K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Tahoma" pitchFamily="34" charset="0"/>
                      </a:endParaRP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US" altLang="ko-KR" sz="11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</a:t>
                      </a:r>
                      <a:endParaRPr lang="ko-KR" altLang="en-US" sz="11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US" altLang="ko-KR" sz="11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K-G1</a:t>
                      </a:r>
                      <a:endParaRPr lang="ko-KR" altLang="en-US" sz="11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lvl="0" indent="0" algn="ctr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G1-2</a:t>
                      </a: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lvl="0" indent="0" algn="ctr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G2</a:t>
                      </a: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0"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ahoma" pitchFamily="34" charset="0"/>
                        </a:rPr>
                        <a:t>Main</a:t>
                      </a:r>
                    </a:p>
                    <a:p>
                      <a:pPr marL="342900" marR="0" lvl="0" indent="-3429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ahoma" pitchFamily="34" charset="0"/>
                        </a:rPr>
                        <a:t>Component </a:t>
                      </a:r>
                    </a:p>
                  </a:txBody>
                  <a:tcPr marL="99060" marR="9906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100" b="1" u="sng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Phonics: </a:t>
                      </a:r>
                      <a:endParaRPr lang="en-US" altLang="ko-KR" sz="1100" b="0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85725" lvl="0" indent="-85725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- Letter Recognition</a:t>
                      </a:r>
                    </a:p>
                    <a:p>
                      <a:pPr marL="85725" lvl="0" indent="-85725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- Sound &amp; Words</a:t>
                      </a:r>
                    </a:p>
                    <a:p>
                      <a:pPr marL="85725" lvl="0" indent="-85725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- Phonics Song</a:t>
                      </a:r>
                    </a:p>
                    <a:p>
                      <a:pPr marL="85725" marR="0" lvl="0" indent="-85725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100" b="1" u="sng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Daily Expression: </a:t>
                      </a:r>
                      <a:endParaRPr lang="en-US" altLang="ko-KR" sz="1100" b="0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85725" lvl="0" indent="-85725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- Thematic Words/Key Phrases</a:t>
                      </a:r>
                    </a:p>
                    <a:p>
                      <a:pPr marL="85725" lvl="0" indent="-85725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- Short Dialogue</a:t>
                      </a:r>
                    </a:p>
                    <a:p>
                      <a:pPr marL="85725" lvl="0" indent="-85725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- Useful &amp; Often Used Expressions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lvl="0" indent="-85725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1" u="sng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Vocabulary:</a:t>
                      </a:r>
                    </a:p>
                    <a:p>
                      <a:pPr marL="85725" lvl="0" indent="-85725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u="none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 - </a:t>
                      </a: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Vocabulary  Recognition</a:t>
                      </a:r>
                      <a:endParaRPr lang="en-US" altLang="ko-KR" sz="1100" b="1" u="sng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85725" lvl="0" indent="-85725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1" u="sng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Listening &amp; Reading:</a:t>
                      </a:r>
                    </a:p>
                    <a:p>
                      <a:pPr marL="85725" lvl="0" indent="-85725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1" u="none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 </a:t>
                      </a:r>
                      <a:r>
                        <a:rPr lang="en-US" altLang="ko-KR" sz="1100" b="0" u="none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- Story Listening/Reading</a:t>
                      </a:r>
                    </a:p>
                    <a:p>
                      <a:pPr marL="85725" lvl="0" indent="-85725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 - Sentence Comprehension</a:t>
                      </a:r>
                    </a:p>
                    <a:p>
                      <a:pPr marL="85725" lvl="0" indent="-85725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 - Reading Comprehension</a:t>
                      </a:r>
                      <a:endParaRPr lang="en-US" altLang="ko-KR" sz="1100" b="1" u="sng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85725" lvl="0" indent="-85725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1" u="sng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Speaking &amp; Writing:</a:t>
                      </a:r>
                    </a:p>
                    <a:p>
                      <a:pPr marL="85725" lvl="0" indent="-85725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 - Basic Speaking</a:t>
                      </a:r>
                    </a:p>
                    <a:p>
                      <a:pPr marL="85725" lvl="0" indent="-85725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 - Basic Writing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7313" lvl="0" indent="-87313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1" u="sng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Knowledge Activation;</a:t>
                      </a:r>
                    </a:p>
                    <a:p>
                      <a:pPr marL="87313" lvl="0" indent="-87313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u="none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- Topic intro</a:t>
                      </a:r>
                    </a:p>
                    <a:p>
                      <a:pPr marL="87313" lvl="0" indent="-87313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1" u="sng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Vocabulary:</a:t>
                      </a:r>
                    </a:p>
                    <a:p>
                      <a:pPr marL="87313" lvl="0" indent="-87313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- Vocabulary Recognition   </a:t>
                      </a:r>
                    </a:p>
                    <a:p>
                      <a:pPr marL="87313" lvl="0" indent="-87313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 with definition</a:t>
                      </a:r>
                      <a:b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</a:b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- Chunk Recognition</a:t>
                      </a:r>
                      <a:endParaRPr lang="en-US" altLang="ko-KR" sz="1100" b="1" u="sng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87313" lvl="0" indent="-87313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1" u="sng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Listening &amp; Reading:</a:t>
                      </a:r>
                    </a:p>
                    <a:p>
                      <a:pPr marL="87313" lvl="0" indent="-87313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u="none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- Story Listening/Reading</a:t>
                      </a:r>
                    </a:p>
                    <a:p>
                      <a:pPr marL="87313" lvl="0" indent="-87313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- Reading Comprehension </a:t>
                      </a:r>
                    </a:p>
                    <a:p>
                      <a:pPr marL="87313" lvl="0" indent="-87313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  &amp; Reading Skill</a:t>
                      </a:r>
                    </a:p>
                    <a:p>
                      <a:pPr marL="87313" lvl="0" indent="-87313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1" u="sng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Speaking &amp; Writing:</a:t>
                      </a:r>
                    </a:p>
                    <a:p>
                      <a:pPr marL="87313" marR="0" lvl="0" indent="-87313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- Story Summary</a:t>
                      </a:r>
                      <a:endParaRPr lang="en-US" altLang="ko-KR" sz="1100" b="1" u="sng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87313" lvl="0" indent="-87313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- Dialogue Creation</a:t>
                      </a:r>
                    </a:p>
                    <a:p>
                      <a:pPr marL="0" lvl="0" indent="0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- Sentence Structure</a:t>
                      </a:r>
                    </a:p>
                    <a:p>
                      <a:pPr marL="0" lvl="0" indent="0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- Sentence Writing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7313" lvl="0" indent="-87313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1" u="sng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Knowledge Activation;</a:t>
                      </a:r>
                    </a:p>
                    <a:p>
                      <a:pPr marL="87313" lvl="0" indent="-87313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u="none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- Topic intro</a:t>
                      </a:r>
                    </a:p>
                    <a:p>
                      <a:pPr marL="87313" lvl="0" indent="-87313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1" u="sng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Vocabulary:</a:t>
                      </a:r>
                    </a:p>
                    <a:p>
                      <a:pPr marL="87313" lvl="0" indent="-87313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- Vocabulary Recognition</a:t>
                      </a:r>
                    </a:p>
                    <a:p>
                      <a:pPr marL="87313" lvl="0" indent="-87313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  with definition &amp; word class</a:t>
                      </a:r>
                    </a:p>
                    <a:p>
                      <a:pPr marL="87313" lvl="0" indent="-87313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- Chunk Recognition</a:t>
                      </a:r>
                      <a:endParaRPr lang="en-US" altLang="ko-KR" sz="1100" b="1" u="sng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87313" lvl="0" indent="-87313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1" u="sng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Listening &amp; Reading:</a:t>
                      </a:r>
                    </a:p>
                    <a:p>
                      <a:pPr marL="87313" lvl="0" indent="-87313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- Story Listening /Reading</a:t>
                      </a:r>
                    </a:p>
                    <a:p>
                      <a:pPr marL="87313" lvl="0" indent="-87313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- Reading Comprehension</a:t>
                      </a:r>
                    </a:p>
                    <a:p>
                      <a:pPr marL="87313" lvl="0" indent="-87313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  &amp; Reading Skill</a:t>
                      </a:r>
                    </a:p>
                    <a:p>
                      <a:pPr marL="87313" lvl="0" indent="-87313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u="none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- Passage Summary</a:t>
                      </a:r>
                      <a:endParaRPr lang="en-US" altLang="ko-KR" sz="1100" b="1" u="none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87313" lvl="0" indent="-87313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1" u="sng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Speaking &amp; Writing:</a:t>
                      </a:r>
                    </a:p>
                    <a:p>
                      <a:pPr marL="87313" lvl="0" indent="-87313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- Story Summary</a:t>
                      </a:r>
                    </a:p>
                    <a:p>
                      <a:pPr marL="87313" lvl="0" indent="-87313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- Dialogue Creation</a:t>
                      </a:r>
                    </a:p>
                    <a:p>
                      <a:pPr marL="87313" lvl="0" indent="-87313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- Sentence Structure</a:t>
                      </a:r>
                    </a:p>
                    <a:p>
                      <a:pPr marL="0" lvl="0" indent="0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- Paragraph Writing</a:t>
                      </a:r>
                    </a:p>
                    <a:p>
                      <a:pPr marL="0" lvl="0" indent="0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- Play Script/Newscast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800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 smtClean="0"/>
                    </a:p>
                  </a:txBody>
                  <a:tcPr marL="99060" marR="99060" anchor="ctr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4150" lvl="0" indent="-184150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Picture-related  </a:t>
                      </a:r>
                    </a:p>
                    <a:p>
                      <a:pPr marL="184150" lvl="0" indent="-184150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Various types of practice activities</a:t>
                      </a:r>
                    </a:p>
                    <a:p>
                      <a:pPr marL="184150" lvl="0" indent="-184150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Phonics Songs 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975" lvl="0" indent="-180975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Picture-related  </a:t>
                      </a:r>
                    </a:p>
                    <a:p>
                      <a:pPr marL="180975" lvl="0" indent="-180975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Easy and simple types of RC questions</a:t>
                      </a:r>
                    </a:p>
                    <a:p>
                      <a:pPr marL="180975" lvl="0" indent="-180975" algn="l" fontAlgn="ctr" latinLnBrk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Picture Description/Dialog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975" indent="-180975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Various</a:t>
                      </a: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types of RC questions</a:t>
                      </a:r>
                    </a:p>
                    <a:p>
                      <a:pPr marL="180975" indent="-180975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Picture Description/</a:t>
                      </a:r>
                      <a:b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Storytelling/Dialog</a:t>
                      </a:r>
                    </a:p>
                    <a:p>
                      <a:pPr marL="180975" indent="-180975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Sentence and Story Writing</a:t>
                      </a:r>
                      <a:r>
                        <a:rPr lang="ko-KR" alt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975" indent="-180975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Expanded</a:t>
                      </a: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types of RC questions</a:t>
                      </a:r>
                    </a:p>
                    <a:p>
                      <a:pPr marL="180975" indent="-180975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Storytelling/Presentation</a:t>
                      </a:r>
                    </a:p>
                    <a:p>
                      <a:pPr marL="180975" indent="-180975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Play/News Report</a:t>
                      </a:r>
                    </a:p>
                    <a:p>
                      <a:pPr marL="180975" indent="-180975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Paragraph Writing 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781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10211</TotalTime>
  <Words>1543</Words>
  <Application>Microsoft Office PowerPoint</Application>
  <PresentationFormat>화면 슬라이드 쇼(4:3)</PresentationFormat>
  <Paragraphs>598</Paragraphs>
  <Slides>34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3</vt:i4>
      </vt:variant>
      <vt:variant>
        <vt:lpstr>슬라이드 제목</vt:lpstr>
      </vt:variant>
      <vt:variant>
        <vt:i4>34</vt:i4>
      </vt:variant>
    </vt:vector>
  </HeadingPairs>
  <TitlesOfParts>
    <vt:vector size="37" baseType="lpstr">
      <vt:lpstr>Office 테마</vt:lpstr>
      <vt:lpstr>6_Office 테마</vt:lpstr>
      <vt:lpstr>1_Office 테마</vt:lpstr>
      <vt:lpstr>슬라이드 1</vt:lpstr>
      <vt:lpstr>Differentiator </vt:lpstr>
      <vt:lpstr>Learning Platform &amp; Immersive Media Experience</vt:lpstr>
      <vt:lpstr>Integrated Skill Approach (1/2)</vt:lpstr>
      <vt:lpstr>Integrated Skill Approach (2/2)</vt:lpstr>
      <vt:lpstr>Curriculum</vt:lpstr>
      <vt:lpstr>Level &amp; Textbook</vt:lpstr>
      <vt:lpstr>슬라이드 8</vt:lpstr>
      <vt:lpstr>슬라이드 9</vt:lpstr>
      <vt:lpstr>Level 1&amp;2: Phonics Scope &amp; Sequence</vt:lpstr>
      <vt:lpstr>슬라이드 11</vt:lpstr>
      <vt:lpstr>슬라이드 12</vt:lpstr>
      <vt:lpstr>슬라이드 13</vt:lpstr>
      <vt:lpstr>Learning Flow: Student Book &amp; Practice Book (Level 1&amp;2)</vt:lpstr>
      <vt:lpstr>Learning Flow: Theme Book (Level 1&amp;2)</vt:lpstr>
      <vt:lpstr>슬라이드 16</vt:lpstr>
      <vt:lpstr>Learning Flow: Student Book &amp; Practice Book (Level 3&amp;4)</vt:lpstr>
      <vt:lpstr>슬라이드 18</vt:lpstr>
      <vt:lpstr>슬라이드 19</vt:lpstr>
      <vt:lpstr>Learning Flow: Student Book &amp; Practice Book (Level 5-10)</vt:lpstr>
      <vt:lpstr>Learning Flow: Student Book &amp; Practice Book (Level 6-10)</vt:lpstr>
      <vt:lpstr>Learning Flow: Student Book &amp; Practice Book (Level 5-10)</vt:lpstr>
      <vt:lpstr>Assessment</vt:lpstr>
      <vt:lpstr>Learning Platform: Loudclass</vt:lpstr>
      <vt:lpstr>Learning Platform: Loudclass</vt:lpstr>
      <vt:lpstr>Learning Platform: Loudclass</vt:lpstr>
      <vt:lpstr>Learning Platform: Loudclass</vt:lpstr>
      <vt:lpstr>Learning Platform: Loudclass</vt:lpstr>
      <vt:lpstr>Learning Platform: Loudclass</vt:lpstr>
      <vt:lpstr>Learning Platform: Loudclass</vt:lpstr>
      <vt:lpstr>Learning Platform: Loudclass</vt:lpstr>
      <vt:lpstr>Learning Platform: Loudclass</vt:lpstr>
      <vt:lpstr>Learning Platform: Loudclass</vt:lpstr>
      <vt:lpstr>Phonics APP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Windows 사용자</dc:creator>
  <cp:lastModifiedBy>Geun Bae Kim</cp:lastModifiedBy>
  <cp:revision>923</cp:revision>
  <dcterms:created xsi:type="dcterms:W3CDTF">2017-11-23T06:43:16Z</dcterms:created>
  <dcterms:modified xsi:type="dcterms:W3CDTF">2019-11-02T00:57:31Z</dcterms:modified>
</cp:coreProperties>
</file>